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18" r:id="rId1"/>
    <p:sldMasterId id="2147483731" r:id="rId2"/>
  </p:sldMasterIdLst>
  <p:notesMasterIdLst>
    <p:notesMasterId r:id="rId29"/>
  </p:notesMasterIdLst>
  <p:sldIdLst>
    <p:sldId id="450" r:id="rId3"/>
    <p:sldId id="396" r:id="rId4"/>
    <p:sldId id="401" r:id="rId5"/>
    <p:sldId id="404" r:id="rId6"/>
    <p:sldId id="412" r:id="rId7"/>
    <p:sldId id="451" r:id="rId8"/>
    <p:sldId id="415" r:id="rId9"/>
    <p:sldId id="408" r:id="rId10"/>
    <p:sldId id="416" r:id="rId11"/>
    <p:sldId id="444" r:id="rId12"/>
    <p:sldId id="418" r:id="rId13"/>
    <p:sldId id="419" r:id="rId14"/>
    <p:sldId id="428" r:id="rId15"/>
    <p:sldId id="427" r:id="rId16"/>
    <p:sldId id="422" r:id="rId17"/>
    <p:sldId id="423" r:id="rId18"/>
    <p:sldId id="424" r:id="rId19"/>
    <p:sldId id="429" r:id="rId20"/>
    <p:sldId id="431" r:id="rId21"/>
    <p:sldId id="452" r:id="rId22"/>
    <p:sldId id="445" r:id="rId23"/>
    <p:sldId id="438" r:id="rId24"/>
    <p:sldId id="432" r:id="rId25"/>
    <p:sldId id="433" r:id="rId26"/>
    <p:sldId id="448" r:id="rId27"/>
    <p:sldId id="449" r:id="rId28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06600"/>
    <a:srgbClr val="003366"/>
    <a:srgbClr val="FF3300"/>
    <a:srgbClr val="339999"/>
    <a:srgbClr val="FFCC00"/>
    <a:srgbClr val="0099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33" autoAdjust="0"/>
    <p:restoredTop sz="74667" autoAdjust="0"/>
  </p:normalViewPr>
  <p:slideViewPr>
    <p:cSldViewPr snapToGrid="0">
      <p:cViewPr>
        <p:scale>
          <a:sx n="110" d="100"/>
          <a:sy n="110" d="100"/>
        </p:scale>
        <p:origin x="-1644" y="-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3DA811A0-B2FC-431F-A6BE-0023C30CBF2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901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7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7304" indent="-283578" defTabSz="9137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34313" indent="-226863" defTabSz="9137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88038" indent="-226863" defTabSz="9137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41764" indent="-226863" defTabSz="9137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495489" indent="-226863" defTabSz="9137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49214" indent="-226863" defTabSz="9137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02940" indent="-226863" defTabSz="9137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56665" indent="-226863" defTabSz="9137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AA5EB4B-FB83-4099-A0F7-6B1BB01088D3}" type="slidenum">
              <a:rPr lang="de-DE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</a:t>
            </a:fld>
            <a:endParaRPr lang="de-DE" altLang="en-US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z="280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98C452-C942-48C3-A137-0967162D7759}" type="slidenum">
              <a:rPr lang="de-DE" smtClean="0">
                <a:latin typeface="Times" pitchFamily="18" charset="0"/>
              </a:rPr>
              <a:pPr/>
              <a:t>10</a:t>
            </a:fld>
            <a:endParaRPr lang="de-DE" smtClean="0">
              <a:latin typeface="Times" pitchFamily="18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de-DE" smtClean="0">
              <a:latin typeface="Times" pitchFamily="18" charset="0"/>
            </a:endParaRPr>
          </a:p>
        </p:txBody>
      </p:sp>
      <p:sp>
        <p:nvSpPr>
          <p:cNvPr id="32772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defTabSz="9382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defTabSz="9382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defTabSz="9382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defTabSz="9382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</a:pPr>
            <a:fld id="{00CB83C8-4132-431E-BA23-6C4EAB3D724E}" type="slidenum">
              <a:rPr lang="de-DE" altLang="de-DE" sz="1300" smtClean="0"/>
              <a:pPr>
                <a:spcBef>
                  <a:spcPct val="0"/>
                </a:spcBef>
              </a:pPr>
              <a:t>15</a:t>
            </a:fld>
            <a:endParaRPr lang="de-DE" altLang="de-DE" sz="13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" pitchFamily="18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56546" indent="-290979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63917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29484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95050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60617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3026184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91751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957317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4A2AFB72-6636-4946-910B-A6445C65F14D}" type="slidenum">
              <a:rPr lang="en-US" sz="1300"/>
              <a:pPr/>
              <a:t>19</a:t>
            </a:fld>
            <a:endParaRPr lang="en-US"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" pitchFamily="18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56546" indent="-290979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63917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29484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95050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60617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3026184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91751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957317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4A2AFB72-6636-4946-910B-A6445C65F14D}" type="slidenum">
              <a:rPr lang="en-US" sz="1300"/>
              <a:pPr/>
              <a:t>20</a:t>
            </a:fld>
            <a:endParaRPr lang="en-US"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98C452-C942-48C3-A137-0967162D7759}" type="slidenum">
              <a:rPr lang="de-DE" smtClean="0">
                <a:latin typeface="Times" pitchFamily="18" charset="0"/>
              </a:rPr>
              <a:pPr/>
              <a:t>21</a:t>
            </a:fld>
            <a:endParaRPr lang="de-DE" smtClean="0">
              <a:latin typeface="Times" pitchFamily="18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>
                <a:latin typeface="Times" pitchFamily="18" charset="0"/>
              </a:rPr>
              <a:t>SWI and TOF-Angiography do complement each other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E98C452-C942-48C3-A137-0967162D7759}" type="slidenum">
              <a:rPr lang="de-DE" smtClean="0">
                <a:latin typeface="Times" pitchFamily="18" charset="0"/>
              </a:rPr>
              <a:pPr/>
              <a:t>2</a:t>
            </a:fld>
            <a:endParaRPr lang="de-DE" smtClean="0">
              <a:latin typeface="Times" pitchFamily="18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>
              <a:latin typeface="Times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DE" altLang="de-DE" smtClean="0"/>
              <a:t>Both homogenously enhancing mass</a:t>
            </a:r>
          </a:p>
          <a:p>
            <a:pPr eaLnBrk="1" hangingPunct="1">
              <a:spcBef>
                <a:spcPct val="0"/>
              </a:spcBef>
            </a:pPr>
            <a:endParaRPr lang="de-DE" altLang="de-DE" smtClean="0"/>
          </a:p>
          <a:p>
            <a:pPr eaLnBrk="1" hangingPunct="1">
              <a:spcBef>
                <a:spcPct val="0"/>
              </a:spcBef>
            </a:pPr>
            <a:r>
              <a:rPr lang="de-DE" altLang="de-DE" smtClean="0"/>
              <a:t>One patient atypical gbm, one patient pcnsl</a:t>
            </a:r>
          </a:p>
          <a:p>
            <a:pPr eaLnBrk="1" hangingPunct="1">
              <a:spcBef>
                <a:spcPct val="0"/>
              </a:spcBef>
            </a:pPr>
            <a:endParaRPr lang="de-DE" altLang="de-DE" smtClean="0"/>
          </a:p>
          <a:p>
            <a:pPr eaLnBrk="1" hangingPunct="1">
              <a:spcBef>
                <a:spcPct val="0"/>
              </a:spcBef>
            </a:pPr>
            <a:r>
              <a:rPr lang="de-DE" altLang="de-DE" smtClean="0"/>
              <a:t>On the basis of ce t1 it is not possible to differentiate</a:t>
            </a:r>
          </a:p>
        </p:txBody>
      </p:sp>
      <p:sp>
        <p:nvSpPr>
          <p:cNvPr id="501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877187-FB9A-4161-A39A-FFD6F61CCD7B}" type="slidenum">
              <a:rPr lang="de-DE" altLang="de-DE" smtClean="0">
                <a:latin typeface="Arial" pitchFamily="34" charset="0"/>
                <a:cs typeface="Arial" pitchFamily="34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de-DE" altLang="de-DE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501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877187-FB9A-4161-A39A-FFD6F61CCD7B}" type="slidenum">
              <a:rPr lang="de-DE" altLang="de-DE" smtClean="0">
                <a:latin typeface="Arial" pitchFamily="34" charset="0"/>
                <a:cs typeface="Arial" pitchFamily="34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de-DE" altLang="de-DE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56546" indent="-290979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63917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29484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95050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60617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3026184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91751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957317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2620FF86-AFC0-434A-88A1-F09493D9A677}" type="slidenum">
              <a:rPr lang="en-US" sz="1300"/>
              <a:pPr/>
              <a:t>5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>
              <a:latin typeface="Times" pitchFamily="18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56546" indent="-290979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63917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29484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95050" indent="-232783" defTabSz="955382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60617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3026184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91751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957317" indent="-232783" defTabSz="9553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fld id="{2620FF86-AFC0-434A-88A1-F09493D9A677}" type="slidenum">
              <a:rPr lang="en-US" sz="1300"/>
              <a:pPr/>
              <a:t>6</a:t>
            </a:fld>
            <a:endParaRPr 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501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877187-FB9A-4161-A39A-FFD6F61CCD7B}" type="slidenum">
              <a:rPr lang="de-DE" altLang="de-DE" smtClean="0">
                <a:latin typeface="Arial" pitchFamily="34" charset="0"/>
                <a:cs typeface="Arial" pitchFamily="34" charset="0"/>
              </a:rPr>
              <a:pPr eaLnBrk="1" hangingPunct="1">
                <a:spcBef>
                  <a:spcPct val="0"/>
                </a:spcBef>
              </a:pPr>
              <a:t>7</a:t>
            </a:fld>
            <a:endParaRPr lang="de-DE" altLang="de-DE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501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877187-FB9A-4161-A39A-FFD6F61CCD7B}" type="slidenum">
              <a:rPr lang="de-DE" altLang="de-DE" smtClean="0">
                <a:latin typeface="Arial" pitchFamily="34" charset="0"/>
                <a:cs typeface="Arial" pitchFamily="34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de-DE" altLang="de-DE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 smtClean="0"/>
          </a:p>
        </p:txBody>
      </p:sp>
      <p:sp>
        <p:nvSpPr>
          <p:cNvPr id="50180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C877187-FB9A-4161-A39A-FFD6F61CCD7B}" type="slidenum">
              <a:rPr lang="de-DE" altLang="de-DE" smtClean="0">
                <a:latin typeface="Arial" pitchFamily="34" charset="0"/>
                <a:cs typeface="Arial" pitchFamily="34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de-DE" altLang="de-DE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1788" y="1638300"/>
            <a:ext cx="8480425" cy="1470025"/>
          </a:xfrm>
        </p:spPr>
        <p:txBody>
          <a:bodyPr anchor="b"/>
          <a:lstStyle>
            <a:lvl1pPr>
              <a:defRPr sz="4400"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94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8613" y="4343400"/>
            <a:ext cx="8486775" cy="1870075"/>
          </a:xfrm>
        </p:spPr>
        <p:txBody>
          <a:bodyPr/>
          <a:lstStyle>
            <a:lvl1pPr marL="0" indent="0" algn="ctr">
              <a:buFontTx/>
              <a:buNone/>
              <a:defRPr sz="280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6300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8354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6121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0652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2629" y="2266950"/>
            <a:ext cx="7365546" cy="13716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03514" y="3886200"/>
            <a:ext cx="7372124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dirty="0" smtClean="0"/>
              <a:t>Click to </a:t>
            </a:r>
            <a:r>
              <a:rPr lang="en-US" dirty="0"/>
              <a:t>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524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900113" y="6226175"/>
            <a:ext cx="727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200" smtClean="0">
              <a:solidFill>
                <a:srgbClr val="000000"/>
              </a:solidFill>
              <a:latin typeface="Arial Narro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441081"/>
            <a:ext cx="8229600" cy="6413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234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5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900113" y="6226175"/>
            <a:ext cx="727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200" smtClean="0">
              <a:solidFill>
                <a:srgbClr val="000000"/>
              </a:solidFill>
              <a:latin typeface="Arial Narro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6725" y="15192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5192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5751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900113" y="6226175"/>
            <a:ext cx="727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200" smtClean="0">
              <a:solidFill>
                <a:srgbClr val="000000"/>
              </a:solidFill>
              <a:latin typeface="Arial Narro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5126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00113" y="6226175"/>
            <a:ext cx="727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200" smtClean="0">
              <a:solidFill>
                <a:srgbClr val="000000"/>
              </a:solidFill>
              <a:latin typeface="Arial Narro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486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67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294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900113" y="6226175"/>
            <a:ext cx="727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200" smtClean="0">
              <a:solidFill>
                <a:srgbClr val="000000"/>
              </a:solidFill>
              <a:latin typeface="Arial Narro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576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900113" y="6226175"/>
            <a:ext cx="727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200" smtClean="0">
              <a:solidFill>
                <a:srgbClr val="000000"/>
              </a:solidFill>
              <a:latin typeface="Arial Narro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5445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900113" y="6226175"/>
            <a:ext cx="727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200" smtClean="0">
              <a:solidFill>
                <a:srgbClr val="000000"/>
              </a:solidFill>
              <a:latin typeface="Arial Narro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0828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900113" y="6226175"/>
            <a:ext cx="727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200" smtClean="0">
              <a:solidFill>
                <a:srgbClr val="000000"/>
              </a:solidFill>
              <a:latin typeface="Arial Narrow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6863" y="581025"/>
            <a:ext cx="2058987" cy="54641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6725" y="581025"/>
            <a:ext cx="6027738" cy="54641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625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581025"/>
            <a:ext cx="8229600" cy="641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66725" y="1519238"/>
            <a:ext cx="8229600" cy="4525962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4970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457200" eaLnBrk="0" hangingPunct="0">
              <a:defRPr sz="1800">
                <a:solidFill>
                  <a:srgbClr val="000000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87EBE670-2CB1-4987-A79D-BFB288A25C8F}" type="datetimeFigureOut">
              <a:rPr lang="en-US" altLang="en-US">
                <a:ea typeface="ＭＳ Ｐゴシック" pitchFamily="34" charset="-128"/>
              </a:rPr>
              <a:pPr>
                <a:defRPr/>
              </a:pPr>
              <a:t>11/3/2014</a:t>
            </a:fld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defTabSz="457200" eaLnBrk="0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  <a:latin typeface="Arial Narrow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457200" eaLnBrk="0" hangingPunct="0">
              <a:defRPr sz="1800">
                <a:solidFill>
                  <a:srgbClr val="000000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24515B6B-E37A-4AFC-822F-1BAD4CECD7E8}" type="slidenum">
              <a:rPr lang="en-US" altLang="en-US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6199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457200" eaLnBrk="0" hangingPunct="0">
              <a:defRPr sz="1800">
                <a:solidFill>
                  <a:srgbClr val="000000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1B35CE3C-D7CA-4E77-AF42-83D7269F9E03}" type="datetimeFigureOut">
              <a:rPr lang="en-US" altLang="en-US">
                <a:ea typeface="ＭＳ Ｐゴシック" pitchFamily="34" charset="-128"/>
              </a:rPr>
              <a:pPr>
                <a:defRPr/>
              </a:pPr>
              <a:t>11/3/2014</a:t>
            </a:fld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defTabSz="457200" eaLnBrk="0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  <a:latin typeface="Arial Narrow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457200" eaLnBrk="0" hangingPunct="0">
              <a:defRPr sz="1800">
                <a:solidFill>
                  <a:srgbClr val="000000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32CBD608-36C4-4673-9DE4-A64D6BEDE75D}" type="slidenum">
              <a:rPr lang="en-US" altLang="en-US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0853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900113" y="6226175"/>
            <a:ext cx="727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200" smtClean="0">
              <a:solidFill>
                <a:srgbClr val="000000"/>
              </a:solidFill>
              <a:latin typeface="Arial Narro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522969"/>
            <a:ext cx="8229600" cy="6413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938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900113" y="6226175"/>
            <a:ext cx="727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z="1200" smtClean="0">
              <a:solidFill>
                <a:srgbClr val="000000"/>
              </a:solidFill>
              <a:latin typeface="Arial Narro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5470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457200" eaLnBrk="0" hangingPunct="0">
              <a:defRPr sz="1800">
                <a:solidFill>
                  <a:srgbClr val="000000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85C9BD4B-509A-4D2F-98C7-436AC59CA20A}" type="datetimeFigureOut">
              <a:rPr lang="en-US" altLang="en-US">
                <a:ea typeface="ＭＳ Ｐゴシック" pitchFamily="34" charset="-128"/>
              </a:rPr>
              <a:pPr>
                <a:defRPr/>
              </a:pPr>
              <a:t>11/3/2014</a:t>
            </a:fld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defTabSz="457200" eaLnBrk="0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  <a:latin typeface="Arial Narrow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defTabSz="457200" eaLnBrk="0" hangingPunct="0">
              <a:defRPr sz="1800">
                <a:solidFill>
                  <a:srgbClr val="000000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7437AB39-16C1-402D-B5EF-81909332B4B8}" type="slidenum">
              <a:rPr lang="en-US" altLang="en-US">
                <a:ea typeface="ＭＳ Ｐゴシック" pitchFamily="34" charset="-128"/>
              </a:rPr>
              <a:pPr>
                <a:defRPr/>
              </a:pPr>
              <a:t>‹#›</a:t>
            </a:fld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253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22712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2113" y="427038"/>
            <a:ext cx="8510587" cy="1096962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392113" y="1828800"/>
            <a:ext cx="8229600" cy="3973513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48379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740775" y="6445250"/>
            <a:ext cx="403225" cy="2444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fld id="{BAD9F764-922D-415C-9193-D5212D4657AD}" type="slidenum">
              <a:rPr lang="en-US" altLang="en-US" sz="1000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sz="100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998" y="561205"/>
            <a:ext cx="8229600" cy="56323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>
            <a:lvl1pPr marL="457200" indent="-457200">
              <a:buClr>
                <a:srgbClr val="F09828"/>
              </a:buClr>
              <a:buFont typeface="Arial" panose="020B0604020202020204" pitchFamily="34" charset="0"/>
              <a:buChar char="•"/>
              <a:defRPr/>
            </a:lvl1pPr>
            <a:lvl2pPr marL="742950" indent="-285750">
              <a:buClr>
                <a:srgbClr val="F09828"/>
              </a:buClr>
              <a:buFont typeface="Arial" panose="020B0604020202020204" pitchFamily="34" charset="0"/>
              <a:buChar char="–"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5308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80165" tIns="40083" rIns="80165" bIns="40083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eaLnBrk="1" hangingPunct="1">
              <a:defRPr/>
            </a:pPr>
            <a:fld id="{E72D13BE-1F5F-41E4-81DC-2B3087A6EE6A}" type="datetimeFigureOut">
              <a:rPr lang="it-IT" altLang="en-US" sz="28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eaLnBrk="1" hangingPunct="1">
                <a:defRPr/>
              </a:pPr>
              <a:t>03/11/2014</a:t>
            </a:fld>
            <a:endParaRPr lang="it-IT" altLang="en-US" sz="280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80165" tIns="40083" rIns="80165" bIns="40083"/>
          <a:lstStyle>
            <a:lvl1pPr>
              <a:defRPr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 eaLnBrk="1" hangingPunct="1">
              <a:defRPr/>
            </a:pPr>
            <a:endParaRPr lang="it-IT" sz="2800">
              <a:solidFill>
                <a:srgbClr val="000000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80165" tIns="40083" rIns="80165" bIns="40083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eaLnBrk="1" hangingPunct="1">
              <a:defRPr/>
            </a:pPr>
            <a:fld id="{38A83E65-AF2E-4896-A908-40B714EE6C31}" type="slidenum">
              <a:rPr lang="it-IT" altLang="en-US" sz="28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eaLnBrk="1" hangingPunct="1">
                <a:defRPr/>
              </a:pPr>
              <a:t>‹#›</a:t>
            </a:fld>
            <a:endParaRPr lang="it-IT" altLang="en-US" sz="280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81106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2" descr="DKFZ_Aussenaufnahme_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632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7"/>
          <p:cNvSpPr>
            <a:spLocks noChangeArrowheads="1"/>
          </p:cNvSpPr>
          <p:nvPr/>
        </p:nvSpPr>
        <p:spPr bwMode="auto">
          <a:xfrm>
            <a:off x="0" y="5789613"/>
            <a:ext cx="9144000" cy="1052512"/>
          </a:xfrm>
          <a:prstGeom prst="rect">
            <a:avLst/>
          </a:prstGeom>
          <a:solidFill>
            <a:srgbClr val="0047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" name="Line 35"/>
          <p:cNvSpPr>
            <a:spLocks noChangeShapeType="1"/>
          </p:cNvSpPr>
          <p:nvPr/>
        </p:nvSpPr>
        <p:spPr bwMode="auto">
          <a:xfrm flipV="1">
            <a:off x="1600200" y="4600575"/>
            <a:ext cx="0" cy="838200"/>
          </a:xfrm>
          <a:prstGeom prst="line">
            <a:avLst/>
          </a:prstGeom>
          <a:noFill/>
          <a:ln w="1143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sz="28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 flipV="1">
            <a:off x="1600200" y="0"/>
            <a:ext cx="0" cy="838200"/>
          </a:xfrm>
          <a:prstGeom prst="line">
            <a:avLst/>
          </a:prstGeom>
          <a:noFill/>
          <a:ln w="1143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sz="28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 flipV="1">
            <a:off x="1752600" y="6350"/>
            <a:ext cx="0" cy="838200"/>
          </a:xfrm>
          <a:prstGeom prst="line">
            <a:avLst/>
          </a:prstGeom>
          <a:noFill/>
          <a:ln w="1143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 sz="28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7" name="Picture 3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5903913"/>
            <a:ext cx="312737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904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80165" tIns="40083" rIns="80165" bIns="40083" numCol="1" anchor="t" anchorCtr="0" compatLnSpc="1">
            <a:prstTxWarp prst="textNoShape">
              <a:avLst/>
            </a:prstTxWarp>
          </a:bodyPr>
          <a:lstStyle>
            <a:lvl1pPr defTabSz="457200">
              <a:defRPr sz="1800">
                <a:solidFill>
                  <a:srgbClr val="000000"/>
                </a:solidFill>
              </a:defRPr>
            </a:lvl1pPr>
          </a:lstStyle>
          <a:p>
            <a:pPr eaLnBrk="1" hangingPunct="1">
              <a:defRPr/>
            </a:pPr>
            <a:fld id="{481EC15B-BAC3-4641-8483-A2DD8323E870}" type="datetimeFigureOut">
              <a:rPr lang="it-IT" altLang="en-US">
                <a:latin typeface="Arial" pitchFamily="34" charset="0"/>
                <a:ea typeface="ＭＳ Ｐゴシック" pitchFamily="34" charset="-128"/>
              </a:rPr>
              <a:pPr eaLnBrk="1" hangingPunct="1">
                <a:defRPr/>
              </a:pPr>
              <a:t>03/11/2014</a:t>
            </a:fld>
            <a:endParaRPr lang="it-IT" alt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80165" tIns="40083" rIns="80165" bIns="40083"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/>
              </a:defRPr>
            </a:lvl1pPr>
          </a:lstStyle>
          <a:p>
            <a:pPr eaLnBrk="1" hangingPunct="1"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80165" tIns="40083" rIns="80165" bIns="40083" numCol="1" anchor="t" anchorCtr="0" compatLnSpc="1">
            <a:prstTxWarp prst="textNoShape">
              <a:avLst/>
            </a:prstTxWarp>
          </a:bodyPr>
          <a:lstStyle>
            <a:lvl1pPr defTabSz="457200">
              <a:defRPr sz="1800">
                <a:solidFill>
                  <a:srgbClr val="000000"/>
                </a:solidFill>
              </a:defRPr>
            </a:lvl1pPr>
          </a:lstStyle>
          <a:p>
            <a:pPr eaLnBrk="1" hangingPunct="1">
              <a:defRPr/>
            </a:pPr>
            <a:fld id="{203AB373-D1BE-4AA9-BE4B-EE92B289FD71}" type="slidenum">
              <a:rPr lang="it-IT" altLang="en-US">
                <a:latin typeface="Arial" pitchFamily="34" charset="0"/>
                <a:ea typeface="ＭＳ Ｐゴシック" pitchFamily="34" charset="-128"/>
              </a:rPr>
              <a:pPr eaLnBrk="1" hangingPunct="1">
                <a:defRPr/>
              </a:pPr>
              <a:t>‹#›</a:t>
            </a:fld>
            <a:endParaRPr lang="it-IT" alt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08066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900113" y="6226175"/>
            <a:ext cx="7270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441081"/>
            <a:ext cx="8229600" cy="6413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93713" y="6256340"/>
            <a:ext cx="8229373" cy="500062"/>
          </a:xfrm>
        </p:spPr>
        <p:txBody>
          <a:bodyPr anchor="b"/>
          <a:lstStyle>
            <a:lvl1pPr>
              <a:buFont typeface="+mj-lt"/>
              <a:buAutoNum type="arabicPeriod"/>
              <a:defRPr sz="1200"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086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41688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791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67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7640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3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40786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878479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563563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6725" y="15192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anose="020B0604020202020204" pitchFamily="34" charset="0"/>
          <a:ea typeface="ＭＳ Ｐゴシック" pitchFamily="34" charset="-128"/>
          <a:cs typeface="Arial" panose="020B0604020202020204" pitchFamily="34" charset="0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  <a:ea typeface="ＭＳ Ｐゴシック" pitchFamily="34" charset="-128"/>
          <a:cs typeface="Arial" pitchFamily="34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  <a:ea typeface="ＭＳ Ｐゴシック" pitchFamily="34" charset="-128"/>
          <a:cs typeface="Arial" pitchFamily="34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  <a:ea typeface="ＭＳ Ｐゴシック" pitchFamily="34" charset="-128"/>
          <a:cs typeface="Arial" pitchFamily="34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  <a:ea typeface="ＭＳ Ｐゴシック" pitchFamily="34" charset="-128"/>
          <a:cs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Arial Narrow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Arial Narrow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Arial Narrow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FF00"/>
          </a:solidFill>
          <a:latin typeface="Arial Narrow" pitchFamily="34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Font typeface="Arial" pitchFamily="34" charset="0"/>
        <a:buChar char="•"/>
        <a:defRPr sz="2800" b="1">
          <a:solidFill>
            <a:schemeClr val="bg1"/>
          </a:solidFill>
          <a:latin typeface="Arial" panose="020B0604020202020204" pitchFamily="34" charset="0"/>
          <a:ea typeface="ＭＳ Ｐゴシック" pitchFamily="34" charset="-128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Font typeface="Arial" pitchFamily="34" charset="0"/>
        <a:buChar char="–"/>
        <a:defRPr sz="2400" b="1">
          <a:solidFill>
            <a:schemeClr val="bg1"/>
          </a:solidFill>
          <a:latin typeface="Arial" panose="020B0604020202020204" pitchFamily="34" charset="0"/>
          <a:ea typeface="ＭＳ Ｐゴシック" pitchFamily="34" charset="-128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2000" b="1">
          <a:solidFill>
            <a:schemeClr val="bg1"/>
          </a:solidFill>
          <a:latin typeface="Arial" panose="020B0604020202020204" pitchFamily="34" charset="0"/>
          <a:ea typeface="ＭＳ Ｐゴシック" pitchFamily="34" charset="-128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b="1">
          <a:solidFill>
            <a:schemeClr val="bg1"/>
          </a:solidFill>
          <a:latin typeface="Arial" panose="020B0604020202020204" pitchFamily="34" charset="0"/>
          <a:ea typeface="ＭＳ Ｐゴシック" pitchFamily="34" charset="-128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»"/>
        <a:defRPr b="1">
          <a:solidFill>
            <a:schemeClr val="bg1"/>
          </a:solidFill>
          <a:latin typeface="Arial" panose="020B0604020202020204" pitchFamily="34" charset="0"/>
          <a:ea typeface="ＭＳ Ｐゴシック" pitchFamily="34" charset="-128"/>
          <a:cs typeface="Arial" panose="020B060402020202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3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 Box 5"/>
          <p:cNvSpPr txBox="1">
            <a:spLocks noChangeArrowheads="1"/>
          </p:cNvSpPr>
          <p:nvPr/>
        </p:nvSpPr>
        <p:spPr bwMode="auto">
          <a:xfrm>
            <a:off x="769938" y="152400"/>
            <a:ext cx="18415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de-DE" sz="1600" dirty="0" smtClean="0">
              <a:solidFill>
                <a:srgbClr val="FFFFFF"/>
              </a:solidFill>
            </a:endParaRPr>
          </a:p>
        </p:txBody>
      </p:sp>
      <p:sp>
        <p:nvSpPr>
          <p:cNvPr id="401" name="Text Box 6"/>
          <p:cNvSpPr txBox="1">
            <a:spLocks noChangeArrowheads="1"/>
          </p:cNvSpPr>
          <p:nvPr/>
        </p:nvSpPr>
        <p:spPr bwMode="auto">
          <a:xfrm>
            <a:off x="58738" y="1513325"/>
            <a:ext cx="903446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de-DE" sz="4000" b="1" dirty="0" smtClean="0">
                <a:solidFill>
                  <a:srgbClr val="F09828"/>
                </a:solidFill>
              </a:rPr>
              <a:t>The Expanding Role of Advanced Imagine in Glioblastoma</a:t>
            </a:r>
            <a:endParaRPr lang="de-DE" sz="4000" b="1" dirty="0" smtClean="0">
              <a:solidFill>
                <a:srgbClr val="F09828"/>
              </a:solidFill>
              <a:ea typeface="ＭＳ 明朝" charset="0"/>
              <a:cs typeface="ＭＳ 明朝" charset="0"/>
            </a:endParaRPr>
          </a:p>
        </p:txBody>
      </p:sp>
      <p:sp useBgFill="1">
        <p:nvSpPr>
          <p:cNvPr id="39940" name="Rectangle 1"/>
          <p:cNvSpPr>
            <a:spLocks noChangeArrowheads="1"/>
          </p:cNvSpPr>
          <p:nvPr/>
        </p:nvSpPr>
        <p:spPr bwMode="auto">
          <a:xfrm>
            <a:off x="2382838" y="5848350"/>
            <a:ext cx="4979987" cy="238125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560" tIns="45468" rIns="92560" bIns="45468">
            <a:spAutoFit/>
          </a:bodyPr>
          <a:lstStyle>
            <a:lvl1pPr defTabSz="935038" eaLnBrk="0" hangingPunct="0">
              <a:spcBef>
                <a:spcPct val="20000"/>
              </a:spcBef>
              <a:buClr>
                <a:srgbClr val="F09828"/>
              </a:buClr>
              <a:buFont typeface="Arial" pitchFamily="34" charset="0"/>
              <a:buChar char="•"/>
              <a:defRPr sz="28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 defTabSz="935038" eaLnBrk="0" hangingPunct="0">
              <a:spcBef>
                <a:spcPct val="20000"/>
              </a:spcBef>
              <a:buClr>
                <a:srgbClr val="F09828"/>
              </a:buClr>
              <a:buFont typeface="Arial" pitchFamily="34" charset="0"/>
              <a:buChar char="–"/>
              <a:defRPr sz="24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marL="1143000" indent="-228600" defTabSz="935038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000"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marL="1600200" indent="-228600" defTabSz="935038" eaLnBrk="0" hangingPunct="0">
              <a:spcBef>
                <a:spcPct val="20000"/>
              </a:spcBef>
              <a:buClr>
                <a:srgbClr val="F09828"/>
              </a:buClr>
              <a:buChar char="–"/>
              <a:defRPr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marL="2057400" indent="-228600" defTabSz="935038" eaLnBrk="0" hangingPunct="0">
              <a:spcBef>
                <a:spcPct val="20000"/>
              </a:spcBef>
              <a:buClr>
                <a:srgbClr val="F09828"/>
              </a:buClr>
              <a:buChar char="»"/>
              <a:defRPr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2514600" indent="-228600" defTabSz="9350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6pPr>
            <a:lvl7pPr marL="2971800" indent="-228600" defTabSz="9350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7pPr>
            <a:lvl8pPr marL="3429000" indent="-228600" defTabSz="9350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8pPr>
            <a:lvl9pPr marL="3886200" indent="-228600" defTabSz="93503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b="1">
                <a:solidFill>
                  <a:schemeClr val="bg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500" smtClean="0">
              <a:solidFill>
                <a:srgbClr val="FFFFFF"/>
              </a:solidFill>
            </a:endParaRPr>
          </a:p>
        </p:txBody>
      </p:sp>
      <p:sp useBgFill="1">
        <p:nvSpPr>
          <p:cNvPr id="3994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73125" y="3795713"/>
            <a:ext cx="7378700" cy="1177925"/>
          </a:xfrm>
        </p:spPr>
        <p:txBody>
          <a:bodyPr/>
          <a:lstStyle/>
          <a:p>
            <a:pPr algn="ctr">
              <a:buFont typeface="Times" charset="0"/>
              <a:buNone/>
            </a:pPr>
            <a:r>
              <a:rPr lang="de-DE" altLang="en-US" dirty="0" smtClean="0"/>
              <a:t>Alexander Radbruch, MD, JD</a:t>
            </a:r>
          </a:p>
          <a:p>
            <a:pPr algn="ctr">
              <a:buFont typeface="Times" charset="0"/>
              <a:buNone/>
            </a:pPr>
            <a:r>
              <a:rPr lang="de-DE" altLang="en-US" sz="2000" dirty="0" smtClean="0"/>
              <a:t>Department of Neuroradiology</a:t>
            </a:r>
          </a:p>
          <a:p>
            <a:pPr algn="ctr">
              <a:buFont typeface="Times" charset="0"/>
              <a:buNone/>
            </a:pPr>
            <a:r>
              <a:rPr lang="de-DE" altLang="en-US" sz="2000" dirty="0" smtClean="0"/>
              <a:t>University of Heidelberg </a:t>
            </a:r>
          </a:p>
          <a:p>
            <a:pPr algn="ctr">
              <a:buFont typeface="Times" charset="0"/>
              <a:buNone/>
            </a:pPr>
            <a:r>
              <a:rPr lang="de-DE" altLang="en-US" sz="2000" dirty="0" smtClean="0"/>
              <a:t>Heidelberg, Germany</a:t>
            </a:r>
          </a:p>
        </p:txBody>
      </p:sp>
    </p:spTree>
    <p:extLst>
      <p:ext uri="{BB962C8B-B14F-4D97-AF65-F5344CB8AC3E}">
        <p14:creationId xmlns:p14="http://schemas.microsoft.com/office/powerpoint/2010/main" val="11522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3600" dirty="0" err="1" smtClean="0"/>
              <a:t>Advanced</a:t>
            </a:r>
            <a:r>
              <a:rPr lang="de-DE" sz="3600" dirty="0" smtClean="0"/>
              <a:t> </a:t>
            </a:r>
            <a:r>
              <a:rPr lang="de-DE" sz="3600" dirty="0" err="1" smtClean="0"/>
              <a:t>imaging</a:t>
            </a:r>
            <a:r>
              <a:rPr lang="de-DE" sz="3600" dirty="0" smtClean="0"/>
              <a:t> </a:t>
            </a:r>
            <a:r>
              <a:rPr lang="de-DE" sz="3600" dirty="0" err="1" smtClean="0"/>
              <a:t>techniques</a:t>
            </a:r>
            <a:r>
              <a:rPr lang="de-DE" sz="3600" dirty="0" smtClean="0"/>
              <a:t> </a:t>
            </a:r>
            <a:r>
              <a:rPr lang="de-DE" sz="3600" dirty="0" err="1" smtClean="0"/>
              <a:t>for</a:t>
            </a:r>
            <a:r>
              <a:rPr lang="de-DE" sz="3600" dirty="0" smtClean="0"/>
              <a:t>…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2950" indent="-7429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de-DE" dirty="0" smtClean="0"/>
              <a:t>Differential </a:t>
            </a:r>
            <a:r>
              <a:rPr lang="de-DE" dirty="0" err="1" smtClean="0"/>
              <a:t>diagnosis</a:t>
            </a:r>
            <a:endParaRPr lang="de-DE" dirty="0" smtClean="0"/>
          </a:p>
          <a:p>
            <a:pPr marL="742950" indent="-7429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de-DE" dirty="0" err="1" smtClean="0">
                <a:solidFill>
                  <a:srgbClr val="FFFF00"/>
                </a:solidFill>
              </a:rPr>
              <a:t>Identification</a:t>
            </a:r>
            <a:r>
              <a:rPr lang="de-DE" dirty="0" smtClean="0">
                <a:solidFill>
                  <a:srgbClr val="FFFF00"/>
                </a:solidFill>
              </a:rPr>
              <a:t> </a:t>
            </a:r>
            <a:r>
              <a:rPr lang="de-DE" dirty="0" err="1" smtClean="0">
                <a:solidFill>
                  <a:srgbClr val="FFFF00"/>
                </a:solidFill>
              </a:rPr>
              <a:t>of</a:t>
            </a:r>
            <a:r>
              <a:rPr lang="de-DE" dirty="0" smtClean="0">
                <a:solidFill>
                  <a:srgbClr val="FFFF00"/>
                </a:solidFill>
              </a:rPr>
              <a:t> pseudoprogression</a:t>
            </a:r>
          </a:p>
          <a:p>
            <a:pPr marL="742950" indent="-7429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de-DE" dirty="0" err="1" smtClean="0"/>
              <a:t>Identification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/>
              <a:t>p</a:t>
            </a:r>
            <a:r>
              <a:rPr lang="de-DE" dirty="0" err="1" smtClean="0"/>
              <a:t>seudoregression</a:t>
            </a:r>
            <a:r>
              <a:rPr lang="de-DE" dirty="0" smtClean="0"/>
              <a:t> /</a:t>
            </a:r>
            <a:r>
              <a:rPr lang="de-DE" dirty="0"/>
              <a:t> </a:t>
            </a:r>
            <a:r>
              <a:rPr lang="de-DE" dirty="0" smtClean="0"/>
              <a:t>T2-progress</a:t>
            </a:r>
          </a:p>
        </p:txBody>
      </p:sp>
    </p:spTree>
    <p:extLst>
      <p:ext uri="{BB962C8B-B14F-4D97-AF65-F5344CB8AC3E}">
        <p14:creationId xmlns:p14="http://schemas.microsoft.com/office/powerpoint/2010/main" val="29969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143000"/>
          </a:xfrm>
        </p:spPr>
        <p:txBody>
          <a:bodyPr/>
          <a:lstStyle/>
          <a:p>
            <a:r>
              <a:rPr lang="de-DE" altLang="de-DE" dirty="0" smtClean="0"/>
              <a:t>Pseudoprogression </a:t>
            </a:r>
          </a:p>
        </p:txBody>
      </p:sp>
      <p:pic>
        <p:nvPicPr>
          <p:cNvPr id="17411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1" t="4015" r="28259" b="5357"/>
          <a:stretch>
            <a:fillRect/>
          </a:stretch>
        </p:blipFill>
        <p:spPr bwMode="auto">
          <a:xfrm>
            <a:off x="2481263" y="1274763"/>
            <a:ext cx="1879600" cy="249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7" t="6700" r="30255" b="7939"/>
          <a:stretch>
            <a:fillRect/>
          </a:stretch>
        </p:blipFill>
        <p:spPr bwMode="auto">
          <a:xfrm>
            <a:off x="4498975" y="1274763"/>
            <a:ext cx="1881188" cy="249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t="15036" r="34183" b="16322"/>
          <a:stretch>
            <a:fillRect/>
          </a:stretch>
        </p:blipFill>
        <p:spPr bwMode="auto">
          <a:xfrm>
            <a:off x="2481263" y="3946525"/>
            <a:ext cx="1879600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4" t="11211" r="31013" b="11897"/>
          <a:stretch>
            <a:fillRect/>
          </a:stretch>
        </p:blipFill>
        <p:spPr bwMode="auto">
          <a:xfrm>
            <a:off x="4498975" y="3927475"/>
            <a:ext cx="1881188" cy="247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292225" y="1595438"/>
            <a:ext cx="99695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dirty="0" err="1">
                <a:latin typeface="+mn-lt"/>
              </a:rPr>
              <a:t>Pre</a:t>
            </a:r>
            <a:r>
              <a:rPr lang="de-DE" dirty="0">
                <a:latin typeface="+mn-lt"/>
              </a:rPr>
              <a:t>-OP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548438" y="1643063"/>
            <a:ext cx="99695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dirty="0" smtClean="0">
                <a:latin typeface="+mn-lt"/>
              </a:rPr>
              <a:t>Post-OP</a:t>
            </a:r>
            <a:endParaRPr lang="de-DE" dirty="0">
              <a:latin typeface="+mn-lt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57200" y="4275138"/>
            <a:ext cx="1965325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de-DE" dirty="0">
                <a:latin typeface="+mn-lt"/>
              </a:rPr>
              <a:t>3 </a:t>
            </a:r>
            <a:r>
              <a:rPr lang="de-DE" dirty="0" err="1">
                <a:latin typeface="+mn-lt"/>
              </a:rPr>
              <a:t>months</a:t>
            </a:r>
            <a:r>
              <a:rPr lang="de-DE" dirty="0">
                <a:latin typeface="+mn-lt"/>
              </a:rPr>
              <a:t> post-OP (</a:t>
            </a:r>
            <a:r>
              <a:rPr lang="de-DE" dirty="0" err="1">
                <a:latin typeface="+mn-lt"/>
              </a:rPr>
              <a:t>standard</a:t>
            </a:r>
            <a:r>
              <a:rPr lang="de-DE" dirty="0">
                <a:latin typeface="+mn-lt"/>
              </a:rPr>
              <a:t> RCT)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465888" y="4270375"/>
            <a:ext cx="1204912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de-DE" dirty="0">
                <a:latin typeface="+mn-lt"/>
              </a:rPr>
              <a:t>6 </a:t>
            </a:r>
            <a:r>
              <a:rPr lang="de-DE" dirty="0" err="1" smtClean="0">
                <a:latin typeface="+mn-lt"/>
              </a:rPr>
              <a:t>months</a:t>
            </a:r>
            <a:r>
              <a:rPr lang="de-DE" dirty="0" smtClean="0">
                <a:latin typeface="+mn-lt"/>
              </a:rPr>
              <a:t> post-OP</a:t>
            </a: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500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el 1"/>
          <p:cNvSpPr>
            <a:spLocks noGrp="1"/>
          </p:cNvSpPr>
          <p:nvPr>
            <p:ph type="title"/>
          </p:nvPr>
        </p:nvSpPr>
        <p:spPr>
          <a:xfrm>
            <a:off x="457200" y="434975"/>
            <a:ext cx="8229600" cy="1143000"/>
          </a:xfrm>
        </p:spPr>
        <p:txBody>
          <a:bodyPr/>
          <a:lstStyle/>
          <a:p>
            <a:r>
              <a:rPr lang="de-DE" altLang="de-DE" dirty="0" smtClean="0"/>
              <a:t> RANO-</a:t>
            </a:r>
            <a:r>
              <a:rPr lang="de-DE" altLang="de-DE" dirty="0" err="1" smtClean="0"/>
              <a:t>Criteria</a:t>
            </a:r>
            <a:endParaRPr lang="de-DE" altLang="de-DE" dirty="0" smtClean="0"/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5" t="12524" r="22038" b="66519"/>
          <a:stretch>
            <a:fillRect/>
          </a:stretch>
        </p:blipFill>
        <p:spPr bwMode="auto">
          <a:xfrm>
            <a:off x="939800" y="1490663"/>
            <a:ext cx="7310438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836613" y="3979863"/>
            <a:ext cx="77724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“within the first 12 weeks of completion of radiotherapy, progression can only be determined, if the majority of the new enhancement is outside of the </a:t>
            </a:r>
            <a:r>
              <a:rPr lang="en-US" dirty="0" smtClean="0">
                <a:latin typeface="+mn-lt"/>
              </a:rPr>
              <a:t>radiation f</a:t>
            </a:r>
            <a:r>
              <a:rPr lang="de-DE" dirty="0" err="1" smtClean="0">
                <a:latin typeface="+mn-lt"/>
              </a:rPr>
              <a:t>ield</a:t>
            </a:r>
            <a:r>
              <a:rPr lang="de-DE" dirty="0">
                <a:latin typeface="+mn-lt"/>
              </a:rPr>
              <a:t>“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608013" y="5224463"/>
            <a:ext cx="8229600" cy="106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marL="0" indent="0">
              <a:buNone/>
            </a:pPr>
            <a:r>
              <a:rPr lang="de-DE" altLang="de-DE" sz="2800" dirty="0" err="1">
                <a:solidFill>
                  <a:srgbClr val="FFFF00"/>
                </a:solidFill>
              </a:rPr>
              <a:t>Danger</a:t>
            </a:r>
            <a:r>
              <a:rPr lang="de-DE" altLang="de-DE" sz="2800" dirty="0">
                <a:solidFill>
                  <a:srgbClr val="FFFF00"/>
                </a:solidFill>
              </a:rPr>
              <a:t>:</a:t>
            </a:r>
            <a:r>
              <a:rPr lang="de-DE" altLang="de-DE" sz="2800" dirty="0">
                <a:solidFill>
                  <a:srgbClr val="C00000"/>
                </a:solidFill>
              </a:rPr>
              <a:t> </a:t>
            </a:r>
            <a:r>
              <a:rPr lang="de-DE" altLang="de-DE" sz="2800" dirty="0">
                <a:solidFill>
                  <a:schemeClr val="tx1"/>
                </a:solidFill>
              </a:rPr>
              <a:t>Delay </a:t>
            </a:r>
            <a:r>
              <a:rPr lang="de-DE" altLang="de-DE" sz="2800" dirty="0" err="1">
                <a:solidFill>
                  <a:schemeClr val="tx1"/>
                </a:solidFill>
              </a:rPr>
              <a:t>of</a:t>
            </a:r>
            <a:r>
              <a:rPr lang="de-DE" altLang="de-DE" sz="2800" dirty="0">
                <a:solidFill>
                  <a:schemeClr val="tx1"/>
                </a:solidFill>
              </a:rPr>
              <a:t> </a:t>
            </a:r>
            <a:r>
              <a:rPr lang="de-DE" altLang="de-DE" sz="2800" dirty="0" err="1">
                <a:solidFill>
                  <a:schemeClr val="tx1"/>
                </a:solidFill>
              </a:rPr>
              <a:t>the</a:t>
            </a:r>
            <a:r>
              <a:rPr lang="de-DE" altLang="de-DE" sz="2800" dirty="0">
                <a:solidFill>
                  <a:schemeClr val="tx1"/>
                </a:solidFill>
              </a:rPr>
              <a:t> </a:t>
            </a:r>
            <a:r>
              <a:rPr lang="de-DE" altLang="de-DE" sz="2800" dirty="0" err="1">
                <a:solidFill>
                  <a:schemeClr val="tx1"/>
                </a:solidFill>
              </a:rPr>
              <a:t>necessary</a:t>
            </a:r>
            <a:r>
              <a:rPr lang="de-DE" altLang="de-DE" sz="2800" dirty="0">
                <a:solidFill>
                  <a:schemeClr val="tx1"/>
                </a:solidFill>
              </a:rPr>
              <a:t> </a:t>
            </a:r>
            <a:r>
              <a:rPr lang="de-DE" altLang="de-DE" sz="2800" dirty="0" err="1">
                <a:solidFill>
                  <a:schemeClr val="tx1"/>
                </a:solidFill>
              </a:rPr>
              <a:t>change</a:t>
            </a:r>
            <a:r>
              <a:rPr lang="de-DE" altLang="de-DE" sz="2800" dirty="0">
                <a:solidFill>
                  <a:schemeClr val="tx1"/>
                </a:solidFill>
              </a:rPr>
              <a:t> </a:t>
            </a:r>
            <a:r>
              <a:rPr lang="de-DE" altLang="de-DE" sz="2800" dirty="0" err="1">
                <a:solidFill>
                  <a:schemeClr val="tx1"/>
                </a:solidFill>
              </a:rPr>
              <a:t>of</a:t>
            </a:r>
            <a:r>
              <a:rPr lang="de-DE" altLang="de-DE" sz="2800" dirty="0">
                <a:solidFill>
                  <a:schemeClr val="tx1"/>
                </a:solidFill>
              </a:rPr>
              <a:t> </a:t>
            </a:r>
            <a:r>
              <a:rPr lang="de-DE" altLang="de-DE" sz="2800" dirty="0" err="1">
                <a:solidFill>
                  <a:schemeClr val="tx1"/>
                </a:solidFill>
              </a:rPr>
              <a:t>therapy</a:t>
            </a:r>
            <a:r>
              <a:rPr lang="de-DE" altLang="de-DE" sz="2800" dirty="0">
                <a:solidFill>
                  <a:schemeClr val="tx1"/>
                </a:solidFill>
              </a:rPr>
              <a:t> in </a:t>
            </a:r>
            <a:r>
              <a:rPr lang="de-DE" altLang="de-DE" sz="2800" dirty="0" err="1">
                <a:solidFill>
                  <a:schemeClr val="tx1"/>
                </a:solidFill>
              </a:rPr>
              <a:t>the</a:t>
            </a:r>
            <a:r>
              <a:rPr lang="de-DE" altLang="de-DE" sz="2800" dirty="0">
                <a:solidFill>
                  <a:schemeClr val="tx1"/>
                </a:solidFill>
              </a:rPr>
              <a:t> </a:t>
            </a:r>
            <a:r>
              <a:rPr lang="de-DE" altLang="de-DE" sz="2800" dirty="0" err="1">
                <a:solidFill>
                  <a:schemeClr val="tx1"/>
                </a:solidFill>
              </a:rPr>
              <a:t>most</a:t>
            </a:r>
            <a:r>
              <a:rPr lang="de-DE" altLang="de-DE" sz="2800" dirty="0">
                <a:solidFill>
                  <a:schemeClr val="tx1"/>
                </a:solidFill>
              </a:rPr>
              <a:t> aggressive </a:t>
            </a:r>
            <a:r>
              <a:rPr lang="de-DE" altLang="de-DE" sz="2800" dirty="0" err="1">
                <a:solidFill>
                  <a:schemeClr val="tx1"/>
                </a:solidFill>
              </a:rPr>
              <a:t>tumors</a:t>
            </a:r>
            <a:r>
              <a:rPr lang="de-DE" altLang="de-DE" sz="2800" dirty="0">
                <a:solidFill>
                  <a:schemeClr val="tx1"/>
                </a:solidFill>
              </a:rPr>
              <a:t>, </a:t>
            </a:r>
            <a:r>
              <a:rPr lang="de-DE" altLang="de-DE" sz="2800" dirty="0" err="1">
                <a:solidFill>
                  <a:schemeClr val="tx1"/>
                </a:solidFill>
              </a:rPr>
              <a:t>that</a:t>
            </a:r>
            <a:r>
              <a:rPr lang="de-DE" altLang="de-DE" sz="2800" dirty="0">
                <a:solidFill>
                  <a:schemeClr val="tx1"/>
                </a:solidFill>
              </a:rPr>
              <a:t> </a:t>
            </a:r>
            <a:r>
              <a:rPr lang="de-DE" altLang="de-DE" sz="2800" dirty="0" err="1">
                <a:solidFill>
                  <a:schemeClr val="tx1"/>
                </a:solidFill>
              </a:rPr>
              <a:t>recurr</a:t>
            </a:r>
            <a:r>
              <a:rPr lang="de-DE" altLang="de-DE" sz="2800" dirty="0">
                <a:solidFill>
                  <a:schemeClr val="tx1"/>
                </a:solidFill>
              </a:rPr>
              <a:t> </a:t>
            </a:r>
            <a:r>
              <a:rPr lang="de-DE" altLang="de-DE" sz="2800" dirty="0" err="1">
                <a:solidFill>
                  <a:schemeClr val="tx1"/>
                </a:solidFill>
              </a:rPr>
              <a:t>early</a:t>
            </a:r>
            <a:endParaRPr lang="de-DE" altLang="de-DE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646113"/>
            <a:ext cx="8229600" cy="1143000"/>
          </a:xfrm>
        </p:spPr>
        <p:txBody>
          <a:bodyPr/>
          <a:lstStyle/>
          <a:p>
            <a:r>
              <a:rPr lang="de-DE" dirty="0" smtClean="0"/>
              <a:t>Differentiation </a:t>
            </a:r>
            <a:r>
              <a:rPr lang="de-DE" dirty="0" err="1" smtClean="0"/>
              <a:t>with</a:t>
            </a:r>
            <a:r>
              <a:rPr lang="de-DE" dirty="0" smtClean="0"/>
              <a:t> Diffusion </a:t>
            </a:r>
            <a:r>
              <a:rPr lang="de-DE" dirty="0" err="1" smtClean="0"/>
              <a:t>and</a:t>
            </a:r>
            <a:r>
              <a:rPr lang="de-DE" dirty="0" smtClean="0"/>
              <a:t> DSC Perfusion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992313"/>
            <a:ext cx="4040188" cy="639762"/>
          </a:xfrm>
          <a:solidFill>
            <a:schemeClr val="accent4">
              <a:lumMod val="25000"/>
            </a:schemeClr>
          </a:solidFill>
        </p:spPr>
        <p:txBody>
          <a:bodyPr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Hypothesis Diffusion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632075"/>
            <a:ext cx="4040188" cy="3951288"/>
          </a:xfrm>
        </p:spPr>
        <p:txBody>
          <a:bodyPr/>
          <a:lstStyle/>
          <a:p>
            <a:r>
              <a:rPr lang="de-DE" dirty="0" smtClean="0">
                <a:solidFill>
                  <a:srgbClr val="FFFF00"/>
                </a:solidFill>
              </a:rPr>
              <a:t>True Progression: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Cellularity</a:t>
            </a:r>
            <a:r>
              <a:rPr lang="de-DE" dirty="0" smtClean="0"/>
              <a:t> – </a:t>
            </a:r>
            <a:r>
              <a:rPr lang="de-DE" dirty="0" err="1" smtClean="0"/>
              <a:t>Decreased</a:t>
            </a:r>
            <a:r>
              <a:rPr lang="de-DE" dirty="0" smtClean="0"/>
              <a:t> ADC</a:t>
            </a:r>
          </a:p>
          <a:p>
            <a:endParaRPr lang="de-DE" dirty="0"/>
          </a:p>
          <a:p>
            <a:r>
              <a:rPr lang="de-DE" dirty="0" smtClean="0">
                <a:solidFill>
                  <a:srgbClr val="FFFF00"/>
                </a:solidFill>
              </a:rPr>
              <a:t>Pseudoprogression: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Cellularity</a:t>
            </a:r>
            <a:r>
              <a:rPr lang="de-DE" dirty="0" smtClean="0"/>
              <a:t> – </a:t>
            </a:r>
            <a:r>
              <a:rPr lang="de-DE" dirty="0" err="1" smtClean="0"/>
              <a:t>increased</a:t>
            </a:r>
            <a:r>
              <a:rPr lang="de-DE" dirty="0" smtClean="0"/>
              <a:t> ADC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992313"/>
            <a:ext cx="4413250" cy="639762"/>
          </a:xfrm>
          <a:solidFill>
            <a:schemeClr val="accent4">
              <a:lumMod val="25000"/>
            </a:schemeClr>
          </a:solidFill>
        </p:spPr>
        <p:txBody>
          <a:bodyPr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Hypothesis DSC Perfusion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632075"/>
            <a:ext cx="4041775" cy="3951288"/>
          </a:xfrm>
        </p:spPr>
        <p:txBody>
          <a:bodyPr/>
          <a:lstStyle/>
          <a:p>
            <a:r>
              <a:rPr lang="de-DE" dirty="0" smtClean="0">
                <a:solidFill>
                  <a:srgbClr val="FFFF00"/>
                </a:solidFill>
              </a:rPr>
              <a:t>True Progression: </a:t>
            </a:r>
            <a:r>
              <a:rPr lang="de-DE" dirty="0" err="1" smtClean="0"/>
              <a:t>Increased</a:t>
            </a:r>
            <a:r>
              <a:rPr lang="de-DE" dirty="0" smtClean="0"/>
              <a:t> </a:t>
            </a:r>
            <a:r>
              <a:rPr lang="de-DE" dirty="0" err="1" smtClean="0"/>
              <a:t>vascularity</a:t>
            </a:r>
            <a:r>
              <a:rPr lang="de-DE" dirty="0" smtClean="0"/>
              <a:t> – </a:t>
            </a:r>
            <a:r>
              <a:rPr lang="de-DE" dirty="0" err="1" smtClean="0"/>
              <a:t>Increased</a:t>
            </a:r>
            <a:r>
              <a:rPr lang="de-DE" dirty="0" smtClean="0"/>
              <a:t> CBV</a:t>
            </a:r>
          </a:p>
          <a:p>
            <a:endParaRPr lang="de-DE" dirty="0"/>
          </a:p>
          <a:p>
            <a:r>
              <a:rPr lang="de-DE" dirty="0" smtClean="0">
                <a:solidFill>
                  <a:srgbClr val="FFFF00"/>
                </a:solidFill>
              </a:rPr>
              <a:t>Pseudoprogression: </a:t>
            </a:r>
            <a:r>
              <a:rPr lang="de-DE" dirty="0" err="1" smtClean="0"/>
              <a:t>decreased</a:t>
            </a:r>
            <a:r>
              <a:rPr lang="de-DE" dirty="0" smtClean="0"/>
              <a:t> </a:t>
            </a:r>
            <a:r>
              <a:rPr lang="de-DE" dirty="0" err="1" smtClean="0"/>
              <a:t>vascularity</a:t>
            </a:r>
            <a:r>
              <a:rPr lang="de-DE" dirty="0" smtClean="0"/>
              <a:t> – </a:t>
            </a:r>
            <a:r>
              <a:rPr lang="de-DE" dirty="0" err="1" smtClean="0"/>
              <a:t>decreased</a:t>
            </a:r>
            <a:r>
              <a:rPr lang="de-DE" dirty="0" smtClean="0"/>
              <a:t> CBV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531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88938"/>
            <a:ext cx="8229600" cy="1143000"/>
          </a:xfrm>
        </p:spPr>
        <p:txBody>
          <a:bodyPr/>
          <a:lstStyle/>
          <a:p>
            <a:r>
              <a:rPr lang="de-DE" dirty="0" smtClean="0"/>
              <a:t>Challenge: Postprocessing</a:t>
            </a:r>
            <a:endParaRPr lang="de-DE" dirty="0"/>
          </a:p>
        </p:txBody>
      </p:sp>
      <p:sp>
        <p:nvSpPr>
          <p:cNvPr id="4" name="Rectangle 85"/>
          <p:cNvSpPr txBox="1">
            <a:spLocks noChangeArrowheads="1"/>
          </p:cNvSpPr>
          <p:nvPr/>
        </p:nvSpPr>
        <p:spPr bwMode="auto">
          <a:xfrm>
            <a:off x="557213" y="1455737"/>
            <a:ext cx="7862887" cy="445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de-DE" altLang="de-DE" sz="3600" b="1" u="sng" kern="0" dirty="0" err="1" smtClean="0">
                <a:solidFill>
                  <a:schemeClr val="tx1"/>
                </a:solidFill>
              </a:rPr>
              <a:t>Parametric</a:t>
            </a:r>
            <a:r>
              <a:rPr lang="de-DE" altLang="de-DE" sz="3600" b="1" u="sng" kern="0" dirty="0" smtClean="0">
                <a:solidFill>
                  <a:schemeClr val="tx1"/>
                </a:solidFill>
              </a:rPr>
              <a:t> Response </a:t>
            </a:r>
            <a:r>
              <a:rPr lang="de-DE" altLang="de-DE" sz="3600" b="1" u="sng" kern="0" dirty="0" err="1" smtClean="0">
                <a:solidFill>
                  <a:schemeClr val="tx1"/>
                </a:solidFill>
              </a:rPr>
              <a:t>Maps</a:t>
            </a:r>
            <a:r>
              <a:rPr lang="de-DE" altLang="de-DE" sz="3600" b="1" u="sng" kern="0" dirty="0" smtClean="0">
                <a:solidFill>
                  <a:schemeClr val="tx1"/>
                </a:solidFill>
              </a:rPr>
              <a:t>: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de-DE" altLang="de-DE" sz="2800" b="1" u="sng" kern="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defRPr/>
            </a:pPr>
            <a:r>
              <a:rPr lang="de-DE" altLang="de-DE" kern="0" dirty="0" smtClean="0">
                <a:solidFill>
                  <a:schemeClr val="tx1"/>
                </a:solidFill>
              </a:rPr>
              <a:t>Region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of</a:t>
            </a:r>
            <a:r>
              <a:rPr lang="de-DE" altLang="de-DE" kern="0" dirty="0" smtClean="0">
                <a:solidFill>
                  <a:schemeClr val="tx1"/>
                </a:solidFill>
              </a:rPr>
              <a:t> Interest Analysis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does</a:t>
            </a:r>
            <a:r>
              <a:rPr lang="de-DE" altLang="de-DE" kern="0" dirty="0" smtClean="0">
                <a:solidFill>
                  <a:schemeClr val="tx1"/>
                </a:solidFill>
              </a:rPr>
              <a:t> not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reflect</a:t>
            </a:r>
            <a:r>
              <a:rPr lang="de-DE" altLang="de-DE" kern="0" dirty="0" smtClean="0">
                <a:solidFill>
                  <a:schemeClr val="tx1"/>
                </a:solidFill>
              </a:rPr>
              <a:t>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the</a:t>
            </a:r>
            <a:r>
              <a:rPr lang="de-DE" altLang="de-DE" kern="0" dirty="0" smtClean="0">
                <a:solidFill>
                  <a:schemeClr val="tx1"/>
                </a:solidFill>
              </a:rPr>
              <a:t>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heterogeneity</a:t>
            </a:r>
            <a:r>
              <a:rPr lang="de-DE" altLang="de-DE" kern="0" dirty="0" smtClean="0">
                <a:solidFill>
                  <a:schemeClr val="tx1"/>
                </a:solidFill>
              </a:rPr>
              <a:t>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of</a:t>
            </a:r>
            <a:r>
              <a:rPr lang="de-DE" altLang="de-DE" kern="0" dirty="0" smtClean="0">
                <a:solidFill>
                  <a:schemeClr val="tx1"/>
                </a:solidFill>
              </a:rPr>
              <a:t> GBM</a:t>
            </a: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defRPr/>
            </a:pPr>
            <a:r>
              <a:rPr lang="de-DE" altLang="de-DE" kern="0" dirty="0" err="1" smtClean="0">
                <a:solidFill>
                  <a:schemeClr val="tx1"/>
                </a:solidFill>
              </a:rPr>
              <a:t>Parametric</a:t>
            </a:r>
            <a:r>
              <a:rPr lang="de-DE" altLang="de-DE" kern="0" dirty="0" smtClean="0">
                <a:solidFill>
                  <a:schemeClr val="tx1"/>
                </a:solidFill>
              </a:rPr>
              <a:t> Response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Maps</a:t>
            </a:r>
            <a:r>
              <a:rPr lang="de-DE" altLang="de-DE" kern="0" dirty="0" smtClean="0">
                <a:solidFill>
                  <a:schemeClr val="tx1"/>
                </a:solidFill>
              </a:rPr>
              <a:t>*: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Voxelwise</a:t>
            </a:r>
            <a:r>
              <a:rPr lang="de-DE" altLang="de-DE" kern="0" dirty="0" smtClean="0">
                <a:solidFill>
                  <a:schemeClr val="tx1"/>
                </a:solidFill>
              </a:rPr>
              <a:t>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analysis</a:t>
            </a:r>
            <a:r>
              <a:rPr lang="de-DE" altLang="de-DE" kern="0" dirty="0" smtClean="0">
                <a:solidFill>
                  <a:schemeClr val="tx1"/>
                </a:solidFill>
              </a:rPr>
              <a:t>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of</a:t>
            </a:r>
            <a:r>
              <a:rPr lang="de-DE" altLang="de-DE" kern="0" dirty="0" smtClean="0">
                <a:solidFill>
                  <a:schemeClr val="tx1"/>
                </a:solidFill>
              </a:rPr>
              <a:t>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changes</a:t>
            </a:r>
            <a:r>
              <a:rPr lang="de-DE" altLang="de-DE" kern="0" dirty="0" smtClean="0">
                <a:solidFill>
                  <a:schemeClr val="tx1"/>
                </a:solidFill>
              </a:rPr>
              <a:t> in ADC/CBV </a:t>
            </a:r>
            <a:r>
              <a:rPr lang="de-DE" altLang="de-DE" kern="0" dirty="0" err="1" smtClean="0">
                <a:solidFill>
                  <a:schemeClr val="tx1"/>
                </a:solidFill>
              </a:rPr>
              <a:t>values</a:t>
            </a:r>
            <a:endParaRPr lang="de-DE" altLang="de-DE" kern="0" dirty="0" smtClean="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  <a:spcAft>
                <a:spcPts val="1200"/>
              </a:spcAft>
              <a:defRPr/>
            </a:pPr>
            <a:endParaRPr lang="de-DE" altLang="de-DE" sz="2400" kern="0" dirty="0" smtClean="0">
              <a:solidFill>
                <a:schemeClr val="tx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1300" y="6219825"/>
            <a:ext cx="8315325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1200" b="1" dirty="0" smtClean="0">
                <a:latin typeface="+mn-lt"/>
              </a:rPr>
              <a:t>*</a:t>
            </a:r>
            <a:r>
              <a:rPr lang="en-US" sz="1200" b="1" dirty="0" err="1" smtClean="0">
                <a:latin typeface="+mn-lt"/>
              </a:rPr>
              <a:t>Galban</a:t>
            </a:r>
            <a:r>
              <a:rPr lang="en-US" sz="1200" b="1" dirty="0" smtClean="0">
                <a:latin typeface="+mn-lt"/>
              </a:rPr>
              <a:t> CJ, et al. </a:t>
            </a:r>
            <a:r>
              <a:rPr lang="de-DE" sz="1200" b="1" i="1" dirty="0" smtClean="0">
                <a:latin typeface="+mn-lt"/>
              </a:rPr>
              <a:t>Nat Med</a:t>
            </a:r>
            <a:r>
              <a:rPr lang="de-DE" sz="1200" b="1" dirty="0" smtClean="0">
                <a:latin typeface="+mn-lt"/>
              </a:rPr>
              <a:t>. 2009;15(5</a:t>
            </a:r>
            <a:r>
              <a:rPr lang="de-DE" sz="1200" b="1" dirty="0">
                <a:latin typeface="+mn-lt"/>
              </a:rPr>
              <a:t>): </a:t>
            </a:r>
            <a:r>
              <a:rPr lang="de-DE" sz="1200" b="1" dirty="0" smtClean="0">
                <a:latin typeface="+mn-lt"/>
              </a:rPr>
              <a:t>572–576.</a:t>
            </a:r>
            <a:endParaRPr lang="de-DE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894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7" descr="schindel_t1ENneu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6" r="14513" b="4845"/>
          <a:stretch>
            <a:fillRect/>
          </a:stretch>
        </p:blipFill>
        <p:spPr bwMode="auto">
          <a:xfrm>
            <a:off x="733425" y="2287588"/>
            <a:ext cx="2089150" cy="24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66713"/>
            <a:ext cx="8229600" cy="1143000"/>
          </a:xfrm>
        </p:spPr>
        <p:txBody>
          <a:bodyPr/>
          <a:lstStyle/>
          <a:p>
            <a:r>
              <a:rPr lang="de-DE" altLang="de-DE" sz="4000" dirty="0" smtClean="0"/>
              <a:t>Workflow: 1. Step</a:t>
            </a:r>
          </a:p>
        </p:txBody>
      </p:sp>
      <p:pic>
        <p:nvPicPr>
          <p:cNvPr id="21508" name="Picture 5" descr="Schindel_BLAD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" r="4306" b="3876"/>
          <a:stretch>
            <a:fillRect/>
          </a:stretch>
        </p:blipFill>
        <p:spPr bwMode="auto">
          <a:xfrm>
            <a:off x="3802063" y="4186238"/>
            <a:ext cx="1962150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8" descr="schindel_ENAD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" b="3191"/>
          <a:stretch>
            <a:fillRect/>
          </a:stretch>
        </p:blipFill>
        <p:spPr bwMode="auto">
          <a:xfrm>
            <a:off x="3802063" y="1382713"/>
            <a:ext cx="1968500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8" descr="Schindel_ROI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6" t="11137" r="30968" b="16743"/>
          <a:stretch>
            <a:fillRect/>
          </a:stretch>
        </p:blipFill>
        <p:spPr bwMode="auto">
          <a:xfrm>
            <a:off x="728663" y="2259013"/>
            <a:ext cx="2093912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10"/>
          <p:cNvSpPr txBox="1"/>
          <p:nvPr/>
        </p:nvSpPr>
        <p:spPr>
          <a:xfrm>
            <a:off x="639763" y="5041900"/>
            <a:ext cx="2189162" cy="58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de-DE" sz="1600" dirty="0" err="1">
                <a:latin typeface="+mn-lt"/>
              </a:rPr>
              <a:t>new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enhancement</a:t>
            </a:r>
            <a:r>
              <a:rPr lang="de-DE" sz="1600" dirty="0">
                <a:latin typeface="+mn-lt"/>
              </a:rPr>
              <a:t>  </a:t>
            </a:r>
            <a:r>
              <a:rPr lang="de-DE" sz="1600" dirty="0" err="1">
                <a:latin typeface="+mn-lt"/>
              </a:rPr>
              <a:t>at</a:t>
            </a:r>
            <a:r>
              <a:rPr lang="de-DE" sz="1600" dirty="0">
                <a:latin typeface="+mn-lt"/>
              </a:rPr>
              <a:t> 3 </a:t>
            </a:r>
            <a:r>
              <a:rPr lang="de-DE" sz="1600" dirty="0" err="1">
                <a:latin typeface="+mn-lt"/>
              </a:rPr>
              <a:t>months</a:t>
            </a:r>
            <a:endParaRPr lang="de-DE" sz="1600" dirty="0">
              <a:latin typeface="+mn-lt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125913" y="6505575"/>
            <a:ext cx="14986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3 </a:t>
            </a:r>
            <a:r>
              <a:rPr lang="de-DE" sz="1600" dirty="0" err="1">
                <a:latin typeface="+mn-lt"/>
              </a:rPr>
              <a:t>months</a:t>
            </a:r>
            <a:r>
              <a:rPr lang="de-DE" sz="1600" dirty="0">
                <a:latin typeface="+mn-lt"/>
              </a:rPr>
              <a:t> ADC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6227763" y="1570038"/>
            <a:ext cx="2519362" cy="584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1. ROI </a:t>
            </a:r>
            <a:r>
              <a:rPr lang="de-DE" sz="1600" dirty="0" err="1">
                <a:latin typeface="+mn-lt"/>
              </a:rPr>
              <a:t>delineated</a:t>
            </a:r>
            <a:r>
              <a:rPr lang="de-DE" sz="1600" dirty="0">
                <a:latin typeface="+mn-lt"/>
              </a:rPr>
              <a:t> on ce-T1 follow up 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4037013" y="3738563"/>
            <a:ext cx="14986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sz="1600" dirty="0">
                <a:solidFill>
                  <a:schemeClr val="bg1"/>
                </a:solidFill>
                <a:latin typeface="+mn-lt"/>
              </a:rPr>
              <a:t>baseline ADC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227763" y="2752725"/>
            <a:ext cx="2519362" cy="831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2. </a:t>
            </a:r>
            <a:r>
              <a:rPr lang="de-DE" sz="1600" dirty="0" err="1">
                <a:latin typeface="+mn-lt"/>
              </a:rPr>
              <a:t>coregistration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and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transfer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ROI </a:t>
            </a:r>
            <a:r>
              <a:rPr lang="de-DE" sz="1600" dirty="0" err="1">
                <a:latin typeface="+mn-lt"/>
              </a:rPr>
              <a:t>to</a:t>
            </a:r>
            <a:r>
              <a:rPr lang="de-DE" sz="1600" dirty="0">
                <a:latin typeface="+mn-lt"/>
              </a:rPr>
              <a:t> ADC baseline </a:t>
            </a:r>
            <a:r>
              <a:rPr lang="de-DE" sz="1600" dirty="0" err="1">
                <a:latin typeface="+mn-lt"/>
              </a:rPr>
              <a:t>and</a:t>
            </a:r>
            <a:r>
              <a:rPr lang="de-DE" sz="1600" dirty="0">
                <a:latin typeface="+mn-lt"/>
              </a:rPr>
              <a:t> ADC f/u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227763" y="4049713"/>
            <a:ext cx="2519362" cy="10779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1600" dirty="0">
                <a:latin typeface="+mn-lt"/>
              </a:rPr>
              <a:t>3. </a:t>
            </a:r>
            <a:r>
              <a:rPr lang="de-DE" sz="1600" dirty="0" err="1">
                <a:latin typeface="+mn-lt"/>
              </a:rPr>
              <a:t>calculation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rADC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values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division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ROI </a:t>
            </a:r>
            <a:r>
              <a:rPr lang="de-DE" sz="1600" dirty="0" err="1">
                <a:latin typeface="+mn-lt"/>
              </a:rPr>
              <a:t>with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contralateral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reference</a:t>
            </a:r>
            <a:r>
              <a:rPr lang="de-DE" sz="1600" dirty="0">
                <a:latin typeface="+mn-lt"/>
              </a:rPr>
              <a:t>-ROI</a:t>
            </a:r>
          </a:p>
        </p:txBody>
      </p:sp>
      <p:sp>
        <p:nvSpPr>
          <p:cNvPr id="2" name="Ellipse 1"/>
          <p:cNvSpPr>
            <a:spLocks noChangeArrowheads="1"/>
          </p:cNvSpPr>
          <p:nvPr/>
        </p:nvSpPr>
        <p:spPr bwMode="auto">
          <a:xfrm>
            <a:off x="4911725" y="4897438"/>
            <a:ext cx="90488" cy="8255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23" name="Ellipse 22"/>
          <p:cNvSpPr>
            <a:spLocks noChangeArrowheads="1"/>
          </p:cNvSpPr>
          <p:nvPr/>
        </p:nvSpPr>
        <p:spPr bwMode="auto">
          <a:xfrm>
            <a:off x="4933950" y="2068513"/>
            <a:ext cx="90488" cy="80962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400">
              <a:solidFill>
                <a:schemeClr val="tx1"/>
              </a:solidFill>
              <a:latin typeface="Times" pitchFamily="18" charset="0"/>
            </a:endParaRPr>
          </a:p>
        </p:txBody>
      </p:sp>
      <p:sp>
        <p:nvSpPr>
          <p:cNvPr id="7" name="Freihandform 6"/>
          <p:cNvSpPr>
            <a:spLocks/>
          </p:cNvSpPr>
          <p:nvPr/>
        </p:nvSpPr>
        <p:spPr bwMode="auto">
          <a:xfrm>
            <a:off x="1635125" y="2905125"/>
            <a:ext cx="198438" cy="288925"/>
          </a:xfrm>
          <a:custGeom>
            <a:avLst/>
            <a:gdLst>
              <a:gd name="T0" fmla="*/ 203626 w 197793"/>
              <a:gd name="T1" fmla="*/ 172619 h 288707"/>
              <a:gd name="T2" fmla="*/ 201173 w 197793"/>
              <a:gd name="T3" fmla="*/ 153439 h 288707"/>
              <a:gd name="T4" fmla="*/ 198721 w 197793"/>
              <a:gd name="T5" fmla="*/ 146246 h 288707"/>
              <a:gd name="T6" fmla="*/ 196272 w 197793"/>
              <a:gd name="T7" fmla="*/ 127067 h 288707"/>
              <a:gd name="T8" fmla="*/ 188912 w 197793"/>
              <a:gd name="T9" fmla="*/ 122272 h 288707"/>
              <a:gd name="T10" fmla="*/ 184009 w 197793"/>
              <a:gd name="T11" fmla="*/ 107885 h 288707"/>
              <a:gd name="T12" fmla="*/ 181556 w 197793"/>
              <a:gd name="T13" fmla="*/ 100697 h 288707"/>
              <a:gd name="T14" fmla="*/ 176652 w 197793"/>
              <a:gd name="T15" fmla="*/ 79117 h 288707"/>
              <a:gd name="T16" fmla="*/ 166845 w 197793"/>
              <a:gd name="T17" fmla="*/ 64735 h 288707"/>
              <a:gd name="T18" fmla="*/ 161941 w 197793"/>
              <a:gd name="T19" fmla="*/ 57537 h 288707"/>
              <a:gd name="T20" fmla="*/ 157036 w 197793"/>
              <a:gd name="T21" fmla="*/ 50348 h 288707"/>
              <a:gd name="T22" fmla="*/ 149681 w 197793"/>
              <a:gd name="T23" fmla="*/ 43154 h 288707"/>
              <a:gd name="T24" fmla="*/ 139872 w 197793"/>
              <a:gd name="T25" fmla="*/ 21575 h 288707"/>
              <a:gd name="T26" fmla="*/ 130064 w 197793"/>
              <a:gd name="T27" fmla="*/ 14387 h 288707"/>
              <a:gd name="T28" fmla="*/ 115352 w 197793"/>
              <a:gd name="T29" fmla="*/ 2399 h 288707"/>
              <a:gd name="T30" fmla="*/ 100640 w 197793"/>
              <a:gd name="T31" fmla="*/ 0 h 288707"/>
              <a:gd name="T32" fmla="*/ 81022 w 197793"/>
              <a:gd name="T33" fmla="*/ 2399 h 288707"/>
              <a:gd name="T34" fmla="*/ 73666 w 197793"/>
              <a:gd name="T35" fmla="*/ 4799 h 288707"/>
              <a:gd name="T36" fmla="*/ 61406 w 197793"/>
              <a:gd name="T37" fmla="*/ 7189 h 288707"/>
              <a:gd name="T38" fmla="*/ 54050 w 197793"/>
              <a:gd name="T39" fmla="*/ 11987 h 288707"/>
              <a:gd name="T40" fmla="*/ 39338 w 197793"/>
              <a:gd name="T41" fmla="*/ 23975 h 288707"/>
              <a:gd name="T42" fmla="*/ 31982 w 197793"/>
              <a:gd name="T43" fmla="*/ 26374 h 288707"/>
              <a:gd name="T44" fmla="*/ 24625 w 197793"/>
              <a:gd name="T45" fmla="*/ 33563 h 288707"/>
              <a:gd name="T46" fmla="*/ 19721 w 197793"/>
              <a:gd name="T47" fmla="*/ 47949 h 288707"/>
              <a:gd name="T48" fmla="*/ 5008 w 197793"/>
              <a:gd name="T49" fmla="*/ 59936 h 288707"/>
              <a:gd name="T50" fmla="*/ 2555 w 197793"/>
              <a:gd name="T51" fmla="*/ 67129 h 288707"/>
              <a:gd name="T52" fmla="*/ 2555 w 197793"/>
              <a:gd name="T53" fmla="*/ 100697 h 288707"/>
              <a:gd name="T54" fmla="*/ 7462 w 197793"/>
              <a:gd name="T55" fmla="*/ 107885 h 288707"/>
              <a:gd name="T56" fmla="*/ 22173 w 197793"/>
              <a:gd name="T57" fmla="*/ 119873 h 288707"/>
              <a:gd name="T58" fmla="*/ 27078 w 197793"/>
              <a:gd name="T59" fmla="*/ 127067 h 288707"/>
              <a:gd name="T60" fmla="*/ 34433 w 197793"/>
              <a:gd name="T61" fmla="*/ 131860 h 288707"/>
              <a:gd name="T62" fmla="*/ 44241 w 197793"/>
              <a:gd name="T63" fmla="*/ 141451 h 288707"/>
              <a:gd name="T64" fmla="*/ 44241 w 197793"/>
              <a:gd name="T65" fmla="*/ 163029 h 288707"/>
              <a:gd name="T66" fmla="*/ 36887 w 197793"/>
              <a:gd name="T67" fmla="*/ 165426 h 288707"/>
              <a:gd name="T68" fmla="*/ 29530 w 197793"/>
              <a:gd name="T69" fmla="*/ 170221 h 288707"/>
              <a:gd name="T70" fmla="*/ 19721 w 197793"/>
              <a:gd name="T71" fmla="*/ 191798 h 288707"/>
              <a:gd name="T72" fmla="*/ 17270 w 197793"/>
              <a:gd name="T73" fmla="*/ 198991 h 288707"/>
              <a:gd name="T74" fmla="*/ 14817 w 197793"/>
              <a:gd name="T75" fmla="*/ 206184 h 288707"/>
              <a:gd name="T76" fmla="*/ 17270 w 197793"/>
              <a:gd name="T77" fmla="*/ 222965 h 288707"/>
              <a:gd name="T78" fmla="*/ 19721 w 197793"/>
              <a:gd name="T79" fmla="*/ 230159 h 288707"/>
              <a:gd name="T80" fmla="*/ 41790 w 197793"/>
              <a:gd name="T81" fmla="*/ 242146 h 288707"/>
              <a:gd name="T82" fmla="*/ 49147 w 197793"/>
              <a:gd name="T83" fmla="*/ 246940 h 288707"/>
              <a:gd name="T84" fmla="*/ 100640 w 197793"/>
              <a:gd name="T85" fmla="*/ 254134 h 288707"/>
              <a:gd name="T86" fmla="*/ 125160 w 197793"/>
              <a:gd name="T87" fmla="*/ 258927 h 288707"/>
              <a:gd name="T88" fmla="*/ 132516 w 197793"/>
              <a:gd name="T89" fmla="*/ 263724 h 288707"/>
              <a:gd name="T90" fmla="*/ 139872 w 197793"/>
              <a:gd name="T91" fmla="*/ 266121 h 288707"/>
              <a:gd name="T92" fmla="*/ 147228 w 197793"/>
              <a:gd name="T93" fmla="*/ 270914 h 288707"/>
              <a:gd name="T94" fmla="*/ 154585 w 197793"/>
              <a:gd name="T95" fmla="*/ 273313 h 288707"/>
              <a:gd name="T96" fmla="*/ 169296 w 197793"/>
              <a:gd name="T97" fmla="*/ 280505 h 288707"/>
              <a:gd name="T98" fmla="*/ 176652 w 197793"/>
              <a:gd name="T99" fmla="*/ 287698 h 288707"/>
              <a:gd name="T100" fmla="*/ 184009 w 197793"/>
              <a:gd name="T101" fmla="*/ 290096 h 288707"/>
              <a:gd name="T102" fmla="*/ 188912 w 197793"/>
              <a:gd name="T103" fmla="*/ 275711 h 288707"/>
              <a:gd name="T104" fmla="*/ 191365 w 197793"/>
              <a:gd name="T105" fmla="*/ 268518 h 288707"/>
              <a:gd name="T106" fmla="*/ 193819 w 197793"/>
              <a:gd name="T107" fmla="*/ 261325 h 288707"/>
              <a:gd name="T108" fmla="*/ 201173 w 197793"/>
              <a:gd name="T109" fmla="*/ 230159 h 288707"/>
              <a:gd name="T110" fmla="*/ 201173 w 197793"/>
              <a:gd name="T111" fmla="*/ 203786 h 288707"/>
              <a:gd name="T112" fmla="*/ 203626 w 197793"/>
              <a:gd name="T113" fmla="*/ 172619 h 28870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97793" h="288707">
                <a:moveTo>
                  <a:pt x="197746" y="171450"/>
                </a:moveTo>
                <a:cubicBezTo>
                  <a:pt x="197746" y="163116"/>
                  <a:pt x="196509" y="158696"/>
                  <a:pt x="195364" y="152400"/>
                </a:cubicBezTo>
                <a:cubicBezTo>
                  <a:pt x="194915" y="149930"/>
                  <a:pt x="193432" y="147726"/>
                  <a:pt x="192983" y="145256"/>
                </a:cubicBezTo>
                <a:cubicBezTo>
                  <a:pt x="191838" y="138960"/>
                  <a:pt x="192979" y="132148"/>
                  <a:pt x="190602" y="126206"/>
                </a:cubicBezTo>
                <a:cubicBezTo>
                  <a:pt x="189539" y="123549"/>
                  <a:pt x="185839" y="123031"/>
                  <a:pt x="183458" y="121444"/>
                </a:cubicBezTo>
                <a:lnTo>
                  <a:pt x="178696" y="107156"/>
                </a:lnTo>
                <a:cubicBezTo>
                  <a:pt x="177902" y="104775"/>
                  <a:pt x="176806" y="102474"/>
                  <a:pt x="176314" y="100013"/>
                </a:cubicBezTo>
                <a:cubicBezTo>
                  <a:pt x="176064" y="98761"/>
                  <a:pt x="172673" y="80823"/>
                  <a:pt x="171552" y="78581"/>
                </a:cubicBezTo>
                <a:cubicBezTo>
                  <a:pt x="168992" y="73462"/>
                  <a:pt x="165202" y="69056"/>
                  <a:pt x="162027" y="64294"/>
                </a:cubicBezTo>
                <a:lnTo>
                  <a:pt x="157264" y="57150"/>
                </a:lnTo>
                <a:cubicBezTo>
                  <a:pt x="155677" y="54769"/>
                  <a:pt x="154526" y="52030"/>
                  <a:pt x="152502" y="50006"/>
                </a:cubicBezTo>
                <a:lnTo>
                  <a:pt x="145358" y="42863"/>
                </a:lnTo>
                <a:cubicBezTo>
                  <a:pt x="143000" y="35788"/>
                  <a:pt x="141494" y="27092"/>
                  <a:pt x="135833" y="21431"/>
                </a:cubicBezTo>
                <a:cubicBezTo>
                  <a:pt x="133027" y="18625"/>
                  <a:pt x="129321" y="16871"/>
                  <a:pt x="126308" y="14288"/>
                </a:cubicBezTo>
                <a:cubicBezTo>
                  <a:pt x="122090" y="10673"/>
                  <a:pt x="117760" y="4294"/>
                  <a:pt x="112021" y="2381"/>
                </a:cubicBezTo>
                <a:cubicBezTo>
                  <a:pt x="107440" y="854"/>
                  <a:pt x="102496" y="794"/>
                  <a:pt x="97733" y="0"/>
                </a:cubicBezTo>
                <a:cubicBezTo>
                  <a:pt x="91383" y="794"/>
                  <a:pt x="84979" y="1236"/>
                  <a:pt x="78683" y="2381"/>
                </a:cubicBezTo>
                <a:cubicBezTo>
                  <a:pt x="76213" y="2830"/>
                  <a:pt x="73974" y="4154"/>
                  <a:pt x="71539" y="4763"/>
                </a:cubicBezTo>
                <a:cubicBezTo>
                  <a:pt x="67613" y="5745"/>
                  <a:pt x="63602" y="6350"/>
                  <a:pt x="59633" y="7144"/>
                </a:cubicBezTo>
                <a:cubicBezTo>
                  <a:pt x="57252" y="8731"/>
                  <a:pt x="54688" y="10074"/>
                  <a:pt x="52489" y="11906"/>
                </a:cubicBezTo>
                <a:cubicBezTo>
                  <a:pt x="44588" y="18490"/>
                  <a:pt x="47072" y="19378"/>
                  <a:pt x="38202" y="23813"/>
                </a:cubicBezTo>
                <a:cubicBezTo>
                  <a:pt x="35957" y="24936"/>
                  <a:pt x="33439" y="25400"/>
                  <a:pt x="31058" y="26194"/>
                </a:cubicBezTo>
                <a:cubicBezTo>
                  <a:pt x="28677" y="28575"/>
                  <a:pt x="25549" y="30394"/>
                  <a:pt x="23914" y="33338"/>
                </a:cubicBezTo>
                <a:cubicBezTo>
                  <a:pt x="21476" y="37726"/>
                  <a:pt x="23329" y="44840"/>
                  <a:pt x="19152" y="47625"/>
                </a:cubicBezTo>
                <a:cubicBezTo>
                  <a:pt x="9206" y="54256"/>
                  <a:pt x="14032" y="50364"/>
                  <a:pt x="4864" y="59531"/>
                </a:cubicBezTo>
                <a:cubicBezTo>
                  <a:pt x="4070" y="61912"/>
                  <a:pt x="3027" y="64225"/>
                  <a:pt x="2483" y="66675"/>
                </a:cubicBezTo>
                <a:cubicBezTo>
                  <a:pt x="-387" y="79593"/>
                  <a:pt x="-1242" y="86354"/>
                  <a:pt x="2483" y="100013"/>
                </a:cubicBezTo>
                <a:cubicBezTo>
                  <a:pt x="3236" y="102774"/>
                  <a:pt x="5414" y="104958"/>
                  <a:pt x="7246" y="107156"/>
                </a:cubicBezTo>
                <a:cubicBezTo>
                  <a:pt x="12977" y="114034"/>
                  <a:pt x="14507" y="114379"/>
                  <a:pt x="21533" y="119063"/>
                </a:cubicBezTo>
                <a:cubicBezTo>
                  <a:pt x="23121" y="121444"/>
                  <a:pt x="24272" y="124182"/>
                  <a:pt x="26296" y="126206"/>
                </a:cubicBezTo>
                <a:cubicBezTo>
                  <a:pt x="28320" y="128230"/>
                  <a:pt x="31266" y="129106"/>
                  <a:pt x="33439" y="130969"/>
                </a:cubicBezTo>
                <a:cubicBezTo>
                  <a:pt x="36848" y="133891"/>
                  <a:pt x="39789" y="137319"/>
                  <a:pt x="42964" y="140494"/>
                </a:cubicBezTo>
                <a:cubicBezTo>
                  <a:pt x="46194" y="150182"/>
                  <a:pt x="51902" y="154774"/>
                  <a:pt x="42964" y="161925"/>
                </a:cubicBezTo>
                <a:cubicBezTo>
                  <a:pt x="41004" y="163493"/>
                  <a:pt x="38202" y="163512"/>
                  <a:pt x="35821" y="164306"/>
                </a:cubicBezTo>
                <a:cubicBezTo>
                  <a:pt x="33440" y="165894"/>
                  <a:pt x="30701" y="167045"/>
                  <a:pt x="28677" y="169069"/>
                </a:cubicBezTo>
                <a:cubicBezTo>
                  <a:pt x="23016" y="174730"/>
                  <a:pt x="21510" y="183424"/>
                  <a:pt x="19152" y="190500"/>
                </a:cubicBezTo>
                <a:lnTo>
                  <a:pt x="16771" y="197644"/>
                </a:lnTo>
                <a:lnTo>
                  <a:pt x="14389" y="204788"/>
                </a:lnTo>
                <a:cubicBezTo>
                  <a:pt x="15183" y="210344"/>
                  <a:pt x="15670" y="215953"/>
                  <a:pt x="16771" y="221456"/>
                </a:cubicBezTo>
                <a:cubicBezTo>
                  <a:pt x="17263" y="223917"/>
                  <a:pt x="17377" y="226825"/>
                  <a:pt x="19152" y="228600"/>
                </a:cubicBezTo>
                <a:cubicBezTo>
                  <a:pt x="27340" y="236789"/>
                  <a:pt x="31600" y="237512"/>
                  <a:pt x="40583" y="240506"/>
                </a:cubicBezTo>
                <a:cubicBezTo>
                  <a:pt x="42964" y="242094"/>
                  <a:pt x="45112" y="244107"/>
                  <a:pt x="47727" y="245269"/>
                </a:cubicBezTo>
                <a:cubicBezTo>
                  <a:pt x="65801" y="253302"/>
                  <a:pt x="74914" y="250891"/>
                  <a:pt x="97733" y="252413"/>
                </a:cubicBezTo>
                <a:cubicBezTo>
                  <a:pt x="103871" y="253290"/>
                  <a:pt x="114898" y="253851"/>
                  <a:pt x="121546" y="257175"/>
                </a:cubicBezTo>
                <a:cubicBezTo>
                  <a:pt x="124106" y="258455"/>
                  <a:pt x="126129" y="260658"/>
                  <a:pt x="128689" y="261938"/>
                </a:cubicBezTo>
                <a:cubicBezTo>
                  <a:pt x="130934" y="263061"/>
                  <a:pt x="133588" y="263197"/>
                  <a:pt x="135833" y="264319"/>
                </a:cubicBezTo>
                <a:cubicBezTo>
                  <a:pt x="138393" y="265599"/>
                  <a:pt x="140417" y="267801"/>
                  <a:pt x="142977" y="269081"/>
                </a:cubicBezTo>
                <a:cubicBezTo>
                  <a:pt x="145222" y="270204"/>
                  <a:pt x="147876" y="270340"/>
                  <a:pt x="150121" y="271463"/>
                </a:cubicBezTo>
                <a:cubicBezTo>
                  <a:pt x="168578" y="280692"/>
                  <a:pt x="146457" y="272623"/>
                  <a:pt x="164408" y="278606"/>
                </a:cubicBezTo>
                <a:cubicBezTo>
                  <a:pt x="166789" y="280987"/>
                  <a:pt x="168750" y="283882"/>
                  <a:pt x="171552" y="285750"/>
                </a:cubicBezTo>
                <a:cubicBezTo>
                  <a:pt x="173641" y="287142"/>
                  <a:pt x="176921" y="289906"/>
                  <a:pt x="178696" y="288131"/>
                </a:cubicBezTo>
                <a:cubicBezTo>
                  <a:pt x="182246" y="284581"/>
                  <a:pt x="181871" y="278606"/>
                  <a:pt x="183458" y="273844"/>
                </a:cubicBezTo>
                <a:lnTo>
                  <a:pt x="185839" y="266700"/>
                </a:lnTo>
                <a:cubicBezTo>
                  <a:pt x="186633" y="264319"/>
                  <a:pt x="187729" y="262017"/>
                  <a:pt x="188221" y="259556"/>
                </a:cubicBezTo>
                <a:cubicBezTo>
                  <a:pt x="193475" y="233283"/>
                  <a:pt x="190424" y="243423"/>
                  <a:pt x="195364" y="228600"/>
                </a:cubicBezTo>
                <a:cubicBezTo>
                  <a:pt x="191550" y="213342"/>
                  <a:pt x="192643" y="222808"/>
                  <a:pt x="195364" y="202406"/>
                </a:cubicBezTo>
                <a:cubicBezTo>
                  <a:pt x="198337" y="180112"/>
                  <a:pt x="197746" y="179784"/>
                  <a:pt x="197746" y="171450"/>
                </a:cubicBezTo>
                <a:close/>
              </a:path>
            </a:pathLst>
          </a:cu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18" name="Freihandform 17"/>
          <p:cNvSpPr>
            <a:spLocks/>
          </p:cNvSpPr>
          <p:nvPr/>
        </p:nvSpPr>
        <p:spPr bwMode="auto">
          <a:xfrm>
            <a:off x="4608513" y="4897438"/>
            <a:ext cx="198437" cy="288925"/>
          </a:xfrm>
          <a:custGeom>
            <a:avLst/>
            <a:gdLst>
              <a:gd name="T0" fmla="*/ 203617 w 197793"/>
              <a:gd name="T1" fmla="*/ 172619 h 288707"/>
              <a:gd name="T2" fmla="*/ 201164 w 197793"/>
              <a:gd name="T3" fmla="*/ 153439 h 288707"/>
              <a:gd name="T4" fmla="*/ 198712 w 197793"/>
              <a:gd name="T5" fmla="*/ 146246 h 288707"/>
              <a:gd name="T6" fmla="*/ 196263 w 197793"/>
              <a:gd name="T7" fmla="*/ 127067 h 288707"/>
              <a:gd name="T8" fmla="*/ 188903 w 197793"/>
              <a:gd name="T9" fmla="*/ 122272 h 288707"/>
              <a:gd name="T10" fmla="*/ 184001 w 197793"/>
              <a:gd name="T11" fmla="*/ 107885 h 288707"/>
              <a:gd name="T12" fmla="*/ 181548 w 197793"/>
              <a:gd name="T13" fmla="*/ 100697 h 288707"/>
              <a:gd name="T14" fmla="*/ 176645 w 197793"/>
              <a:gd name="T15" fmla="*/ 79117 h 288707"/>
              <a:gd name="T16" fmla="*/ 166837 w 197793"/>
              <a:gd name="T17" fmla="*/ 64735 h 288707"/>
              <a:gd name="T18" fmla="*/ 161933 w 197793"/>
              <a:gd name="T19" fmla="*/ 57537 h 288707"/>
              <a:gd name="T20" fmla="*/ 157030 w 197793"/>
              <a:gd name="T21" fmla="*/ 50348 h 288707"/>
              <a:gd name="T22" fmla="*/ 149673 w 197793"/>
              <a:gd name="T23" fmla="*/ 43154 h 288707"/>
              <a:gd name="T24" fmla="*/ 139866 w 197793"/>
              <a:gd name="T25" fmla="*/ 21575 h 288707"/>
              <a:gd name="T26" fmla="*/ 130058 w 197793"/>
              <a:gd name="T27" fmla="*/ 14387 h 288707"/>
              <a:gd name="T28" fmla="*/ 115347 w 197793"/>
              <a:gd name="T29" fmla="*/ 2399 h 288707"/>
              <a:gd name="T30" fmla="*/ 100633 w 197793"/>
              <a:gd name="T31" fmla="*/ 0 h 288707"/>
              <a:gd name="T32" fmla="*/ 81019 w 197793"/>
              <a:gd name="T33" fmla="*/ 2399 h 288707"/>
              <a:gd name="T34" fmla="*/ 73663 w 197793"/>
              <a:gd name="T35" fmla="*/ 4799 h 288707"/>
              <a:gd name="T36" fmla="*/ 61403 w 197793"/>
              <a:gd name="T37" fmla="*/ 7189 h 288707"/>
              <a:gd name="T38" fmla="*/ 54047 w 197793"/>
              <a:gd name="T39" fmla="*/ 11987 h 288707"/>
              <a:gd name="T40" fmla="*/ 39336 w 197793"/>
              <a:gd name="T41" fmla="*/ 23975 h 288707"/>
              <a:gd name="T42" fmla="*/ 31979 w 197793"/>
              <a:gd name="T43" fmla="*/ 26374 h 288707"/>
              <a:gd name="T44" fmla="*/ 24624 w 197793"/>
              <a:gd name="T45" fmla="*/ 33563 h 288707"/>
              <a:gd name="T46" fmla="*/ 19721 w 197793"/>
              <a:gd name="T47" fmla="*/ 47949 h 288707"/>
              <a:gd name="T48" fmla="*/ 5008 w 197793"/>
              <a:gd name="T49" fmla="*/ 59936 h 288707"/>
              <a:gd name="T50" fmla="*/ 2555 w 197793"/>
              <a:gd name="T51" fmla="*/ 67129 h 288707"/>
              <a:gd name="T52" fmla="*/ 2555 w 197793"/>
              <a:gd name="T53" fmla="*/ 100697 h 288707"/>
              <a:gd name="T54" fmla="*/ 7462 w 197793"/>
              <a:gd name="T55" fmla="*/ 107885 h 288707"/>
              <a:gd name="T56" fmla="*/ 22172 w 197793"/>
              <a:gd name="T57" fmla="*/ 119873 h 288707"/>
              <a:gd name="T58" fmla="*/ 27077 w 197793"/>
              <a:gd name="T59" fmla="*/ 127067 h 288707"/>
              <a:gd name="T60" fmla="*/ 34432 w 197793"/>
              <a:gd name="T61" fmla="*/ 131860 h 288707"/>
              <a:gd name="T62" fmla="*/ 44240 w 197793"/>
              <a:gd name="T63" fmla="*/ 141451 h 288707"/>
              <a:gd name="T64" fmla="*/ 44240 w 197793"/>
              <a:gd name="T65" fmla="*/ 163029 h 288707"/>
              <a:gd name="T66" fmla="*/ 36885 w 197793"/>
              <a:gd name="T67" fmla="*/ 165426 h 288707"/>
              <a:gd name="T68" fmla="*/ 29529 w 197793"/>
              <a:gd name="T69" fmla="*/ 170221 h 288707"/>
              <a:gd name="T70" fmla="*/ 19721 w 197793"/>
              <a:gd name="T71" fmla="*/ 191798 h 288707"/>
              <a:gd name="T72" fmla="*/ 17270 w 197793"/>
              <a:gd name="T73" fmla="*/ 198991 h 288707"/>
              <a:gd name="T74" fmla="*/ 14816 w 197793"/>
              <a:gd name="T75" fmla="*/ 206184 h 288707"/>
              <a:gd name="T76" fmla="*/ 17270 w 197793"/>
              <a:gd name="T77" fmla="*/ 222965 h 288707"/>
              <a:gd name="T78" fmla="*/ 19721 w 197793"/>
              <a:gd name="T79" fmla="*/ 230159 h 288707"/>
              <a:gd name="T80" fmla="*/ 41788 w 197793"/>
              <a:gd name="T81" fmla="*/ 242146 h 288707"/>
              <a:gd name="T82" fmla="*/ 49142 w 197793"/>
              <a:gd name="T83" fmla="*/ 246940 h 288707"/>
              <a:gd name="T84" fmla="*/ 100633 w 197793"/>
              <a:gd name="T85" fmla="*/ 254134 h 288707"/>
              <a:gd name="T86" fmla="*/ 125155 w 197793"/>
              <a:gd name="T87" fmla="*/ 258927 h 288707"/>
              <a:gd name="T88" fmla="*/ 132509 w 197793"/>
              <a:gd name="T89" fmla="*/ 263724 h 288707"/>
              <a:gd name="T90" fmla="*/ 139866 w 197793"/>
              <a:gd name="T91" fmla="*/ 266121 h 288707"/>
              <a:gd name="T92" fmla="*/ 147223 w 197793"/>
              <a:gd name="T93" fmla="*/ 270914 h 288707"/>
              <a:gd name="T94" fmla="*/ 154578 w 197793"/>
              <a:gd name="T95" fmla="*/ 273313 h 288707"/>
              <a:gd name="T96" fmla="*/ 169289 w 197793"/>
              <a:gd name="T97" fmla="*/ 280505 h 288707"/>
              <a:gd name="T98" fmla="*/ 176645 w 197793"/>
              <a:gd name="T99" fmla="*/ 287698 h 288707"/>
              <a:gd name="T100" fmla="*/ 184001 w 197793"/>
              <a:gd name="T101" fmla="*/ 290096 h 288707"/>
              <a:gd name="T102" fmla="*/ 188903 w 197793"/>
              <a:gd name="T103" fmla="*/ 275711 h 288707"/>
              <a:gd name="T104" fmla="*/ 191356 w 197793"/>
              <a:gd name="T105" fmla="*/ 268518 h 288707"/>
              <a:gd name="T106" fmla="*/ 193810 w 197793"/>
              <a:gd name="T107" fmla="*/ 261325 h 288707"/>
              <a:gd name="T108" fmla="*/ 201164 w 197793"/>
              <a:gd name="T109" fmla="*/ 230159 h 288707"/>
              <a:gd name="T110" fmla="*/ 201164 w 197793"/>
              <a:gd name="T111" fmla="*/ 203786 h 288707"/>
              <a:gd name="T112" fmla="*/ 203617 w 197793"/>
              <a:gd name="T113" fmla="*/ 172619 h 28870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97793" h="288707">
                <a:moveTo>
                  <a:pt x="197746" y="171450"/>
                </a:moveTo>
                <a:cubicBezTo>
                  <a:pt x="197746" y="163116"/>
                  <a:pt x="196509" y="158696"/>
                  <a:pt x="195364" y="152400"/>
                </a:cubicBezTo>
                <a:cubicBezTo>
                  <a:pt x="194915" y="149930"/>
                  <a:pt x="193432" y="147726"/>
                  <a:pt x="192983" y="145256"/>
                </a:cubicBezTo>
                <a:cubicBezTo>
                  <a:pt x="191838" y="138960"/>
                  <a:pt x="192979" y="132148"/>
                  <a:pt x="190602" y="126206"/>
                </a:cubicBezTo>
                <a:cubicBezTo>
                  <a:pt x="189539" y="123549"/>
                  <a:pt x="185839" y="123031"/>
                  <a:pt x="183458" y="121444"/>
                </a:cubicBezTo>
                <a:lnTo>
                  <a:pt x="178696" y="107156"/>
                </a:lnTo>
                <a:cubicBezTo>
                  <a:pt x="177902" y="104775"/>
                  <a:pt x="176806" y="102474"/>
                  <a:pt x="176314" y="100013"/>
                </a:cubicBezTo>
                <a:cubicBezTo>
                  <a:pt x="176064" y="98761"/>
                  <a:pt x="172673" y="80823"/>
                  <a:pt x="171552" y="78581"/>
                </a:cubicBezTo>
                <a:cubicBezTo>
                  <a:pt x="168992" y="73462"/>
                  <a:pt x="165202" y="69056"/>
                  <a:pt x="162027" y="64294"/>
                </a:cubicBezTo>
                <a:lnTo>
                  <a:pt x="157264" y="57150"/>
                </a:lnTo>
                <a:cubicBezTo>
                  <a:pt x="155677" y="54769"/>
                  <a:pt x="154526" y="52030"/>
                  <a:pt x="152502" y="50006"/>
                </a:cubicBezTo>
                <a:lnTo>
                  <a:pt x="145358" y="42863"/>
                </a:lnTo>
                <a:cubicBezTo>
                  <a:pt x="143000" y="35788"/>
                  <a:pt x="141494" y="27092"/>
                  <a:pt x="135833" y="21431"/>
                </a:cubicBezTo>
                <a:cubicBezTo>
                  <a:pt x="133027" y="18625"/>
                  <a:pt x="129321" y="16871"/>
                  <a:pt x="126308" y="14288"/>
                </a:cubicBezTo>
                <a:cubicBezTo>
                  <a:pt x="122090" y="10673"/>
                  <a:pt x="117760" y="4294"/>
                  <a:pt x="112021" y="2381"/>
                </a:cubicBezTo>
                <a:cubicBezTo>
                  <a:pt x="107440" y="854"/>
                  <a:pt x="102496" y="794"/>
                  <a:pt x="97733" y="0"/>
                </a:cubicBezTo>
                <a:cubicBezTo>
                  <a:pt x="91383" y="794"/>
                  <a:pt x="84979" y="1236"/>
                  <a:pt x="78683" y="2381"/>
                </a:cubicBezTo>
                <a:cubicBezTo>
                  <a:pt x="76213" y="2830"/>
                  <a:pt x="73974" y="4154"/>
                  <a:pt x="71539" y="4763"/>
                </a:cubicBezTo>
                <a:cubicBezTo>
                  <a:pt x="67613" y="5745"/>
                  <a:pt x="63602" y="6350"/>
                  <a:pt x="59633" y="7144"/>
                </a:cubicBezTo>
                <a:cubicBezTo>
                  <a:pt x="57252" y="8731"/>
                  <a:pt x="54688" y="10074"/>
                  <a:pt x="52489" y="11906"/>
                </a:cubicBezTo>
                <a:cubicBezTo>
                  <a:pt x="44588" y="18490"/>
                  <a:pt x="47072" y="19378"/>
                  <a:pt x="38202" y="23813"/>
                </a:cubicBezTo>
                <a:cubicBezTo>
                  <a:pt x="35957" y="24936"/>
                  <a:pt x="33439" y="25400"/>
                  <a:pt x="31058" y="26194"/>
                </a:cubicBezTo>
                <a:cubicBezTo>
                  <a:pt x="28677" y="28575"/>
                  <a:pt x="25549" y="30394"/>
                  <a:pt x="23914" y="33338"/>
                </a:cubicBezTo>
                <a:cubicBezTo>
                  <a:pt x="21476" y="37726"/>
                  <a:pt x="23329" y="44840"/>
                  <a:pt x="19152" y="47625"/>
                </a:cubicBezTo>
                <a:cubicBezTo>
                  <a:pt x="9206" y="54256"/>
                  <a:pt x="14032" y="50364"/>
                  <a:pt x="4864" y="59531"/>
                </a:cubicBezTo>
                <a:cubicBezTo>
                  <a:pt x="4070" y="61912"/>
                  <a:pt x="3027" y="64225"/>
                  <a:pt x="2483" y="66675"/>
                </a:cubicBezTo>
                <a:cubicBezTo>
                  <a:pt x="-387" y="79593"/>
                  <a:pt x="-1242" y="86354"/>
                  <a:pt x="2483" y="100013"/>
                </a:cubicBezTo>
                <a:cubicBezTo>
                  <a:pt x="3236" y="102774"/>
                  <a:pt x="5414" y="104958"/>
                  <a:pt x="7246" y="107156"/>
                </a:cubicBezTo>
                <a:cubicBezTo>
                  <a:pt x="12977" y="114034"/>
                  <a:pt x="14507" y="114379"/>
                  <a:pt x="21533" y="119063"/>
                </a:cubicBezTo>
                <a:cubicBezTo>
                  <a:pt x="23121" y="121444"/>
                  <a:pt x="24272" y="124182"/>
                  <a:pt x="26296" y="126206"/>
                </a:cubicBezTo>
                <a:cubicBezTo>
                  <a:pt x="28320" y="128230"/>
                  <a:pt x="31266" y="129106"/>
                  <a:pt x="33439" y="130969"/>
                </a:cubicBezTo>
                <a:cubicBezTo>
                  <a:pt x="36848" y="133891"/>
                  <a:pt x="39789" y="137319"/>
                  <a:pt x="42964" y="140494"/>
                </a:cubicBezTo>
                <a:cubicBezTo>
                  <a:pt x="46194" y="150182"/>
                  <a:pt x="51902" y="154774"/>
                  <a:pt x="42964" y="161925"/>
                </a:cubicBezTo>
                <a:cubicBezTo>
                  <a:pt x="41004" y="163493"/>
                  <a:pt x="38202" y="163512"/>
                  <a:pt x="35821" y="164306"/>
                </a:cubicBezTo>
                <a:cubicBezTo>
                  <a:pt x="33440" y="165894"/>
                  <a:pt x="30701" y="167045"/>
                  <a:pt x="28677" y="169069"/>
                </a:cubicBezTo>
                <a:cubicBezTo>
                  <a:pt x="23016" y="174730"/>
                  <a:pt x="21510" y="183424"/>
                  <a:pt x="19152" y="190500"/>
                </a:cubicBezTo>
                <a:lnTo>
                  <a:pt x="16771" y="197644"/>
                </a:lnTo>
                <a:lnTo>
                  <a:pt x="14389" y="204788"/>
                </a:lnTo>
                <a:cubicBezTo>
                  <a:pt x="15183" y="210344"/>
                  <a:pt x="15670" y="215953"/>
                  <a:pt x="16771" y="221456"/>
                </a:cubicBezTo>
                <a:cubicBezTo>
                  <a:pt x="17263" y="223917"/>
                  <a:pt x="17377" y="226825"/>
                  <a:pt x="19152" y="228600"/>
                </a:cubicBezTo>
                <a:cubicBezTo>
                  <a:pt x="27340" y="236789"/>
                  <a:pt x="31600" y="237512"/>
                  <a:pt x="40583" y="240506"/>
                </a:cubicBezTo>
                <a:cubicBezTo>
                  <a:pt x="42964" y="242094"/>
                  <a:pt x="45112" y="244107"/>
                  <a:pt x="47727" y="245269"/>
                </a:cubicBezTo>
                <a:cubicBezTo>
                  <a:pt x="65801" y="253302"/>
                  <a:pt x="74914" y="250891"/>
                  <a:pt x="97733" y="252413"/>
                </a:cubicBezTo>
                <a:cubicBezTo>
                  <a:pt x="103871" y="253290"/>
                  <a:pt x="114898" y="253851"/>
                  <a:pt x="121546" y="257175"/>
                </a:cubicBezTo>
                <a:cubicBezTo>
                  <a:pt x="124106" y="258455"/>
                  <a:pt x="126129" y="260658"/>
                  <a:pt x="128689" y="261938"/>
                </a:cubicBezTo>
                <a:cubicBezTo>
                  <a:pt x="130934" y="263061"/>
                  <a:pt x="133588" y="263197"/>
                  <a:pt x="135833" y="264319"/>
                </a:cubicBezTo>
                <a:cubicBezTo>
                  <a:pt x="138393" y="265599"/>
                  <a:pt x="140417" y="267801"/>
                  <a:pt x="142977" y="269081"/>
                </a:cubicBezTo>
                <a:cubicBezTo>
                  <a:pt x="145222" y="270204"/>
                  <a:pt x="147876" y="270340"/>
                  <a:pt x="150121" y="271463"/>
                </a:cubicBezTo>
                <a:cubicBezTo>
                  <a:pt x="168578" y="280692"/>
                  <a:pt x="146457" y="272623"/>
                  <a:pt x="164408" y="278606"/>
                </a:cubicBezTo>
                <a:cubicBezTo>
                  <a:pt x="166789" y="280987"/>
                  <a:pt x="168750" y="283882"/>
                  <a:pt x="171552" y="285750"/>
                </a:cubicBezTo>
                <a:cubicBezTo>
                  <a:pt x="173641" y="287142"/>
                  <a:pt x="176921" y="289906"/>
                  <a:pt x="178696" y="288131"/>
                </a:cubicBezTo>
                <a:cubicBezTo>
                  <a:pt x="182246" y="284581"/>
                  <a:pt x="181871" y="278606"/>
                  <a:pt x="183458" y="273844"/>
                </a:cubicBezTo>
                <a:lnTo>
                  <a:pt x="185839" y="266700"/>
                </a:lnTo>
                <a:cubicBezTo>
                  <a:pt x="186633" y="264319"/>
                  <a:pt x="187729" y="262017"/>
                  <a:pt x="188221" y="259556"/>
                </a:cubicBezTo>
                <a:cubicBezTo>
                  <a:pt x="193475" y="233283"/>
                  <a:pt x="190424" y="243423"/>
                  <a:pt x="195364" y="228600"/>
                </a:cubicBezTo>
                <a:cubicBezTo>
                  <a:pt x="191550" y="213342"/>
                  <a:pt x="192643" y="222808"/>
                  <a:pt x="195364" y="202406"/>
                </a:cubicBezTo>
                <a:cubicBezTo>
                  <a:pt x="198337" y="180112"/>
                  <a:pt x="197746" y="179784"/>
                  <a:pt x="197746" y="171450"/>
                </a:cubicBezTo>
                <a:close/>
              </a:path>
            </a:pathLst>
          </a:cu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24" name="Freihandform 23"/>
          <p:cNvSpPr>
            <a:spLocks/>
          </p:cNvSpPr>
          <p:nvPr/>
        </p:nvSpPr>
        <p:spPr bwMode="auto">
          <a:xfrm>
            <a:off x="4587875" y="1955800"/>
            <a:ext cx="198438" cy="288925"/>
          </a:xfrm>
          <a:custGeom>
            <a:avLst/>
            <a:gdLst>
              <a:gd name="T0" fmla="*/ 203626 w 197793"/>
              <a:gd name="T1" fmla="*/ 172619 h 288707"/>
              <a:gd name="T2" fmla="*/ 201173 w 197793"/>
              <a:gd name="T3" fmla="*/ 153439 h 288707"/>
              <a:gd name="T4" fmla="*/ 198721 w 197793"/>
              <a:gd name="T5" fmla="*/ 146246 h 288707"/>
              <a:gd name="T6" fmla="*/ 196272 w 197793"/>
              <a:gd name="T7" fmla="*/ 127067 h 288707"/>
              <a:gd name="T8" fmla="*/ 188912 w 197793"/>
              <a:gd name="T9" fmla="*/ 122272 h 288707"/>
              <a:gd name="T10" fmla="*/ 184009 w 197793"/>
              <a:gd name="T11" fmla="*/ 107885 h 288707"/>
              <a:gd name="T12" fmla="*/ 181556 w 197793"/>
              <a:gd name="T13" fmla="*/ 100697 h 288707"/>
              <a:gd name="T14" fmla="*/ 176652 w 197793"/>
              <a:gd name="T15" fmla="*/ 79117 h 288707"/>
              <a:gd name="T16" fmla="*/ 166845 w 197793"/>
              <a:gd name="T17" fmla="*/ 64735 h 288707"/>
              <a:gd name="T18" fmla="*/ 161941 w 197793"/>
              <a:gd name="T19" fmla="*/ 57537 h 288707"/>
              <a:gd name="T20" fmla="*/ 157036 w 197793"/>
              <a:gd name="T21" fmla="*/ 50348 h 288707"/>
              <a:gd name="T22" fmla="*/ 149681 w 197793"/>
              <a:gd name="T23" fmla="*/ 43154 h 288707"/>
              <a:gd name="T24" fmla="*/ 139872 w 197793"/>
              <a:gd name="T25" fmla="*/ 21575 h 288707"/>
              <a:gd name="T26" fmla="*/ 130064 w 197793"/>
              <a:gd name="T27" fmla="*/ 14387 h 288707"/>
              <a:gd name="T28" fmla="*/ 115352 w 197793"/>
              <a:gd name="T29" fmla="*/ 2399 h 288707"/>
              <a:gd name="T30" fmla="*/ 100640 w 197793"/>
              <a:gd name="T31" fmla="*/ 0 h 288707"/>
              <a:gd name="T32" fmla="*/ 81022 w 197793"/>
              <a:gd name="T33" fmla="*/ 2399 h 288707"/>
              <a:gd name="T34" fmla="*/ 73666 w 197793"/>
              <a:gd name="T35" fmla="*/ 4799 h 288707"/>
              <a:gd name="T36" fmla="*/ 61406 w 197793"/>
              <a:gd name="T37" fmla="*/ 7189 h 288707"/>
              <a:gd name="T38" fmla="*/ 54050 w 197793"/>
              <a:gd name="T39" fmla="*/ 11987 h 288707"/>
              <a:gd name="T40" fmla="*/ 39338 w 197793"/>
              <a:gd name="T41" fmla="*/ 23975 h 288707"/>
              <a:gd name="T42" fmla="*/ 31982 w 197793"/>
              <a:gd name="T43" fmla="*/ 26374 h 288707"/>
              <a:gd name="T44" fmla="*/ 24625 w 197793"/>
              <a:gd name="T45" fmla="*/ 33563 h 288707"/>
              <a:gd name="T46" fmla="*/ 19721 w 197793"/>
              <a:gd name="T47" fmla="*/ 47949 h 288707"/>
              <a:gd name="T48" fmla="*/ 5008 w 197793"/>
              <a:gd name="T49" fmla="*/ 59936 h 288707"/>
              <a:gd name="T50" fmla="*/ 2555 w 197793"/>
              <a:gd name="T51" fmla="*/ 67129 h 288707"/>
              <a:gd name="T52" fmla="*/ 2555 w 197793"/>
              <a:gd name="T53" fmla="*/ 100697 h 288707"/>
              <a:gd name="T54" fmla="*/ 7462 w 197793"/>
              <a:gd name="T55" fmla="*/ 107885 h 288707"/>
              <a:gd name="T56" fmla="*/ 22173 w 197793"/>
              <a:gd name="T57" fmla="*/ 119873 h 288707"/>
              <a:gd name="T58" fmla="*/ 27078 w 197793"/>
              <a:gd name="T59" fmla="*/ 127067 h 288707"/>
              <a:gd name="T60" fmla="*/ 34433 w 197793"/>
              <a:gd name="T61" fmla="*/ 131860 h 288707"/>
              <a:gd name="T62" fmla="*/ 44241 w 197793"/>
              <a:gd name="T63" fmla="*/ 141451 h 288707"/>
              <a:gd name="T64" fmla="*/ 44241 w 197793"/>
              <a:gd name="T65" fmla="*/ 163029 h 288707"/>
              <a:gd name="T66" fmla="*/ 36887 w 197793"/>
              <a:gd name="T67" fmla="*/ 165426 h 288707"/>
              <a:gd name="T68" fmla="*/ 29530 w 197793"/>
              <a:gd name="T69" fmla="*/ 170221 h 288707"/>
              <a:gd name="T70" fmla="*/ 19721 w 197793"/>
              <a:gd name="T71" fmla="*/ 191798 h 288707"/>
              <a:gd name="T72" fmla="*/ 17270 w 197793"/>
              <a:gd name="T73" fmla="*/ 198991 h 288707"/>
              <a:gd name="T74" fmla="*/ 14817 w 197793"/>
              <a:gd name="T75" fmla="*/ 206184 h 288707"/>
              <a:gd name="T76" fmla="*/ 17270 w 197793"/>
              <a:gd name="T77" fmla="*/ 222965 h 288707"/>
              <a:gd name="T78" fmla="*/ 19721 w 197793"/>
              <a:gd name="T79" fmla="*/ 230159 h 288707"/>
              <a:gd name="T80" fmla="*/ 41790 w 197793"/>
              <a:gd name="T81" fmla="*/ 242146 h 288707"/>
              <a:gd name="T82" fmla="*/ 49147 w 197793"/>
              <a:gd name="T83" fmla="*/ 246940 h 288707"/>
              <a:gd name="T84" fmla="*/ 100640 w 197793"/>
              <a:gd name="T85" fmla="*/ 254134 h 288707"/>
              <a:gd name="T86" fmla="*/ 125160 w 197793"/>
              <a:gd name="T87" fmla="*/ 258927 h 288707"/>
              <a:gd name="T88" fmla="*/ 132516 w 197793"/>
              <a:gd name="T89" fmla="*/ 263724 h 288707"/>
              <a:gd name="T90" fmla="*/ 139872 w 197793"/>
              <a:gd name="T91" fmla="*/ 266121 h 288707"/>
              <a:gd name="T92" fmla="*/ 147228 w 197793"/>
              <a:gd name="T93" fmla="*/ 270914 h 288707"/>
              <a:gd name="T94" fmla="*/ 154585 w 197793"/>
              <a:gd name="T95" fmla="*/ 273313 h 288707"/>
              <a:gd name="T96" fmla="*/ 169296 w 197793"/>
              <a:gd name="T97" fmla="*/ 280505 h 288707"/>
              <a:gd name="T98" fmla="*/ 176652 w 197793"/>
              <a:gd name="T99" fmla="*/ 287698 h 288707"/>
              <a:gd name="T100" fmla="*/ 184009 w 197793"/>
              <a:gd name="T101" fmla="*/ 290096 h 288707"/>
              <a:gd name="T102" fmla="*/ 188912 w 197793"/>
              <a:gd name="T103" fmla="*/ 275711 h 288707"/>
              <a:gd name="T104" fmla="*/ 191365 w 197793"/>
              <a:gd name="T105" fmla="*/ 268518 h 288707"/>
              <a:gd name="T106" fmla="*/ 193819 w 197793"/>
              <a:gd name="T107" fmla="*/ 261325 h 288707"/>
              <a:gd name="T108" fmla="*/ 201173 w 197793"/>
              <a:gd name="T109" fmla="*/ 230159 h 288707"/>
              <a:gd name="T110" fmla="*/ 201173 w 197793"/>
              <a:gd name="T111" fmla="*/ 203786 h 288707"/>
              <a:gd name="T112" fmla="*/ 203626 w 197793"/>
              <a:gd name="T113" fmla="*/ 172619 h 28870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97793" h="288707">
                <a:moveTo>
                  <a:pt x="197746" y="171450"/>
                </a:moveTo>
                <a:cubicBezTo>
                  <a:pt x="197746" y="163116"/>
                  <a:pt x="196509" y="158696"/>
                  <a:pt x="195364" y="152400"/>
                </a:cubicBezTo>
                <a:cubicBezTo>
                  <a:pt x="194915" y="149930"/>
                  <a:pt x="193432" y="147726"/>
                  <a:pt x="192983" y="145256"/>
                </a:cubicBezTo>
                <a:cubicBezTo>
                  <a:pt x="191838" y="138960"/>
                  <a:pt x="192979" y="132148"/>
                  <a:pt x="190602" y="126206"/>
                </a:cubicBezTo>
                <a:cubicBezTo>
                  <a:pt x="189539" y="123549"/>
                  <a:pt x="185839" y="123031"/>
                  <a:pt x="183458" y="121444"/>
                </a:cubicBezTo>
                <a:lnTo>
                  <a:pt x="178696" y="107156"/>
                </a:lnTo>
                <a:cubicBezTo>
                  <a:pt x="177902" y="104775"/>
                  <a:pt x="176806" y="102474"/>
                  <a:pt x="176314" y="100013"/>
                </a:cubicBezTo>
                <a:cubicBezTo>
                  <a:pt x="176064" y="98761"/>
                  <a:pt x="172673" y="80823"/>
                  <a:pt x="171552" y="78581"/>
                </a:cubicBezTo>
                <a:cubicBezTo>
                  <a:pt x="168992" y="73462"/>
                  <a:pt x="165202" y="69056"/>
                  <a:pt x="162027" y="64294"/>
                </a:cubicBezTo>
                <a:lnTo>
                  <a:pt x="157264" y="57150"/>
                </a:lnTo>
                <a:cubicBezTo>
                  <a:pt x="155677" y="54769"/>
                  <a:pt x="154526" y="52030"/>
                  <a:pt x="152502" y="50006"/>
                </a:cubicBezTo>
                <a:lnTo>
                  <a:pt x="145358" y="42863"/>
                </a:lnTo>
                <a:cubicBezTo>
                  <a:pt x="143000" y="35788"/>
                  <a:pt x="141494" y="27092"/>
                  <a:pt x="135833" y="21431"/>
                </a:cubicBezTo>
                <a:cubicBezTo>
                  <a:pt x="133027" y="18625"/>
                  <a:pt x="129321" y="16871"/>
                  <a:pt x="126308" y="14288"/>
                </a:cubicBezTo>
                <a:cubicBezTo>
                  <a:pt x="122090" y="10673"/>
                  <a:pt x="117760" y="4294"/>
                  <a:pt x="112021" y="2381"/>
                </a:cubicBezTo>
                <a:cubicBezTo>
                  <a:pt x="107440" y="854"/>
                  <a:pt x="102496" y="794"/>
                  <a:pt x="97733" y="0"/>
                </a:cubicBezTo>
                <a:cubicBezTo>
                  <a:pt x="91383" y="794"/>
                  <a:pt x="84979" y="1236"/>
                  <a:pt x="78683" y="2381"/>
                </a:cubicBezTo>
                <a:cubicBezTo>
                  <a:pt x="76213" y="2830"/>
                  <a:pt x="73974" y="4154"/>
                  <a:pt x="71539" y="4763"/>
                </a:cubicBezTo>
                <a:cubicBezTo>
                  <a:pt x="67613" y="5745"/>
                  <a:pt x="63602" y="6350"/>
                  <a:pt x="59633" y="7144"/>
                </a:cubicBezTo>
                <a:cubicBezTo>
                  <a:pt x="57252" y="8731"/>
                  <a:pt x="54688" y="10074"/>
                  <a:pt x="52489" y="11906"/>
                </a:cubicBezTo>
                <a:cubicBezTo>
                  <a:pt x="44588" y="18490"/>
                  <a:pt x="47072" y="19378"/>
                  <a:pt x="38202" y="23813"/>
                </a:cubicBezTo>
                <a:cubicBezTo>
                  <a:pt x="35957" y="24936"/>
                  <a:pt x="33439" y="25400"/>
                  <a:pt x="31058" y="26194"/>
                </a:cubicBezTo>
                <a:cubicBezTo>
                  <a:pt x="28677" y="28575"/>
                  <a:pt x="25549" y="30394"/>
                  <a:pt x="23914" y="33338"/>
                </a:cubicBezTo>
                <a:cubicBezTo>
                  <a:pt x="21476" y="37726"/>
                  <a:pt x="23329" y="44840"/>
                  <a:pt x="19152" y="47625"/>
                </a:cubicBezTo>
                <a:cubicBezTo>
                  <a:pt x="9206" y="54256"/>
                  <a:pt x="14032" y="50364"/>
                  <a:pt x="4864" y="59531"/>
                </a:cubicBezTo>
                <a:cubicBezTo>
                  <a:pt x="4070" y="61912"/>
                  <a:pt x="3027" y="64225"/>
                  <a:pt x="2483" y="66675"/>
                </a:cubicBezTo>
                <a:cubicBezTo>
                  <a:pt x="-387" y="79593"/>
                  <a:pt x="-1242" y="86354"/>
                  <a:pt x="2483" y="100013"/>
                </a:cubicBezTo>
                <a:cubicBezTo>
                  <a:pt x="3236" y="102774"/>
                  <a:pt x="5414" y="104958"/>
                  <a:pt x="7246" y="107156"/>
                </a:cubicBezTo>
                <a:cubicBezTo>
                  <a:pt x="12977" y="114034"/>
                  <a:pt x="14507" y="114379"/>
                  <a:pt x="21533" y="119063"/>
                </a:cubicBezTo>
                <a:cubicBezTo>
                  <a:pt x="23121" y="121444"/>
                  <a:pt x="24272" y="124182"/>
                  <a:pt x="26296" y="126206"/>
                </a:cubicBezTo>
                <a:cubicBezTo>
                  <a:pt x="28320" y="128230"/>
                  <a:pt x="31266" y="129106"/>
                  <a:pt x="33439" y="130969"/>
                </a:cubicBezTo>
                <a:cubicBezTo>
                  <a:pt x="36848" y="133891"/>
                  <a:pt x="39789" y="137319"/>
                  <a:pt x="42964" y="140494"/>
                </a:cubicBezTo>
                <a:cubicBezTo>
                  <a:pt x="46194" y="150182"/>
                  <a:pt x="51902" y="154774"/>
                  <a:pt x="42964" y="161925"/>
                </a:cubicBezTo>
                <a:cubicBezTo>
                  <a:pt x="41004" y="163493"/>
                  <a:pt x="38202" y="163512"/>
                  <a:pt x="35821" y="164306"/>
                </a:cubicBezTo>
                <a:cubicBezTo>
                  <a:pt x="33440" y="165894"/>
                  <a:pt x="30701" y="167045"/>
                  <a:pt x="28677" y="169069"/>
                </a:cubicBezTo>
                <a:cubicBezTo>
                  <a:pt x="23016" y="174730"/>
                  <a:pt x="21510" y="183424"/>
                  <a:pt x="19152" y="190500"/>
                </a:cubicBezTo>
                <a:lnTo>
                  <a:pt x="16771" y="197644"/>
                </a:lnTo>
                <a:lnTo>
                  <a:pt x="14389" y="204788"/>
                </a:lnTo>
                <a:cubicBezTo>
                  <a:pt x="15183" y="210344"/>
                  <a:pt x="15670" y="215953"/>
                  <a:pt x="16771" y="221456"/>
                </a:cubicBezTo>
                <a:cubicBezTo>
                  <a:pt x="17263" y="223917"/>
                  <a:pt x="17377" y="226825"/>
                  <a:pt x="19152" y="228600"/>
                </a:cubicBezTo>
                <a:cubicBezTo>
                  <a:pt x="27340" y="236789"/>
                  <a:pt x="31600" y="237512"/>
                  <a:pt x="40583" y="240506"/>
                </a:cubicBezTo>
                <a:cubicBezTo>
                  <a:pt x="42964" y="242094"/>
                  <a:pt x="45112" y="244107"/>
                  <a:pt x="47727" y="245269"/>
                </a:cubicBezTo>
                <a:cubicBezTo>
                  <a:pt x="65801" y="253302"/>
                  <a:pt x="74914" y="250891"/>
                  <a:pt x="97733" y="252413"/>
                </a:cubicBezTo>
                <a:cubicBezTo>
                  <a:pt x="103871" y="253290"/>
                  <a:pt x="114898" y="253851"/>
                  <a:pt x="121546" y="257175"/>
                </a:cubicBezTo>
                <a:cubicBezTo>
                  <a:pt x="124106" y="258455"/>
                  <a:pt x="126129" y="260658"/>
                  <a:pt x="128689" y="261938"/>
                </a:cubicBezTo>
                <a:cubicBezTo>
                  <a:pt x="130934" y="263061"/>
                  <a:pt x="133588" y="263197"/>
                  <a:pt x="135833" y="264319"/>
                </a:cubicBezTo>
                <a:cubicBezTo>
                  <a:pt x="138393" y="265599"/>
                  <a:pt x="140417" y="267801"/>
                  <a:pt x="142977" y="269081"/>
                </a:cubicBezTo>
                <a:cubicBezTo>
                  <a:pt x="145222" y="270204"/>
                  <a:pt x="147876" y="270340"/>
                  <a:pt x="150121" y="271463"/>
                </a:cubicBezTo>
                <a:cubicBezTo>
                  <a:pt x="168578" y="280692"/>
                  <a:pt x="146457" y="272623"/>
                  <a:pt x="164408" y="278606"/>
                </a:cubicBezTo>
                <a:cubicBezTo>
                  <a:pt x="166789" y="280987"/>
                  <a:pt x="168750" y="283882"/>
                  <a:pt x="171552" y="285750"/>
                </a:cubicBezTo>
                <a:cubicBezTo>
                  <a:pt x="173641" y="287142"/>
                  <a:pt x="176921" y="289906"/>
                  <a:pt x="178696" y="288131"/>
                </a:cubicBezTo>
                <a:cubicBezTo>
                  <a:pt x="182246" y="284581"/>
                  <a:pt x="181871" y="278606"/>
                  <a:pt x="183458" y="273844"/>
                </a:cubicBezTo>
                <a:lnTo>
                  <a:pt x="185839" y="266700"/>
                </a:lnTo>
                <a:cubicBezTo>
                  <a:pt x="186633" y="264319"/>
                  <a:pt x="187729" y="262017"/>
                  <a:pt x="188221" y="259556"/>
                </a:cubicBezTo>
                <a:cubicBezTo>
                  <a:pt x="193475" y="233283"/>
                  <a:pt x="190424" y="243423"/>
                  <a:pt x="195364" y="228600"/>
                </a:cubicBezTo>
                <a:cubicBezTo>
                  <a:pt x="191550" y="213342"/>
                  <a:pt x="192643" y="222808"/>
                  <a:pt x="195364" y="202406"/>
                </a:cubicBezTo>
                <a:cubicBezTo>
                  <a:pt x="198337" y="180112"/>
                  <a:pt x="197746" y="179784"/>
                  <a:pt x="197746" y="171450"/>
                </a:cubicBezTo>
                <a:close/>
              </a:path>
            </a:pathLst>
          </a:cu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93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" grpId="0" animBg="1"/>
      <p:bldP spid="23" grpId="0" animBg="1"/>
      <p:bldP spid="7" grpId="0" animBg="1"/>
      <p:bldP spid="18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57200" y="3667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altLang="de-DE" sz="4000" b="1" kern="0" dirty="0" smtClean="0">
                <a:solidFill>
                  <a:schemeClr val="tx2"/>
                </a:solidFill>
              </a:rPr>
              <a:t>Workflow: 2. Step</a:t>
            </a:r>
          </a:p>
        </p:txBody>
      </p:sp>
      <p:pic>
        <p:nvPicPr>
          <p:cNvPr id="22531" name="Picture 4" descr="Schindel_OverlayFU"/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7" t="13449" r="28664" b="8966"/>
          <a:stretch>
            <a:fillRect/>
          </a:stretch>
        </p:blipFill>
        <p:spPr bwMode="auto">
          <a:xfrm>
            <a:off x="6464300" y="1497013"/>
            <a:ext cx="2222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17" descr="schindel_scatter_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1509713"/>
            <a:ext cx="2687637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8" descr="Schindel_ROI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6" t="11137" r="30968" b="16743"/>
          <a:stretch>
            <a:fillRect/>
          </a:stretch>
        </p:blipFill>
        <p:spPr bwMode="auto">
          <a:xfrm>
            <a:off x="563563" y="1497013"/>
            <a:ext cx="2209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63563" y="4418013"/>
            <a:ext cx="5510212" cy="10144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2000" dirty="0" err="1">
                <a:latin typeface="+mn-lt"/>
              </a:rPr>
              <a:t>Voxelwise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Subtraction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of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rADC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values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at</a:t>
            </a:r>
            <a:r>
              <a:rPr lang="de-DE" sz="2000" dirty="0">
                <a:latin typeface="+mn-lt"/>
              </a:rPr>
              <a:t> baseline </a:t>
            </a:r>
            <a:r>
              <a:rPr lang="de-DE" sz="2000" dirty="0" err="1">
                <a:latin typeface="+mn-lt"/>
              </a:rPr>
              <a:t>and</a:t>
            </a:r>
            <a:r>
              <a:rPr lang="de-DE" sz="2000" dirty="0">
                <a:latin typeface="+mn-lt"/>
              </a:rPr>
              <a:t> follow up, </a:t>
            </a:r>
            <a:r>
              <a:rPr lang="de-DE" sz="2000" dirty="0" err="1">
                <a:latin typeface="+mn-lt"/>
              </a:rPr>
              <a:t>presentation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with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scatter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plott</a:t>
            </a:r>
            <a:endParaRPr lang="de-DE" sz="2000" dirty="0">
              <a:latin typeface="+mn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386138" y="3956050"/>
            <a:ext cx="2687637" cy="2762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de-DE" sz="1200" dirty="0" err="1">
                <a:latin typeface="+mn-lt"/>
              </a:rPr>
              <a:t>rADC</a:t>
            </a:r>
            <a:r>
              <a:rPr lang="de-DE" sz="1200" dirty="0">
                <a:latin typeface="+mn-lt"/>
              </a:rPr>
              <a:t> Baseline</a:t>
            </a:r>
          </a:p>
        </p:txBody>
      </p:sp>
      <p:sp>
        <p:nvSpPr>
          <p:cNvPr id="22" name="Textfeld 21"/>
          <p:cNvSpPr txBox="1"/>
          <p:nvPr/>
        </p:nvSpPr>
        <p:spPr>
          <a:xfrm rot="16200000">
            <a:off x="2088357" y="2732881"/>
            <a:ext cx="2722562" cy="2762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de-DE" sz="1200" dirty="0" err="1">
                <a:latin typeface="+mn-lt"/>
              </a:rPr>
              <a:t>rADC</a:t>
            </a:r>
            <a:r>
              <a:rPr lang="de-DE" sz="1200" dirty="0">
                <a:latin typeface="+mn-lt"/>
              </a:rPr>
              <a:t> follow up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464300" y="4568825"/>
            <a:ext cx="2222500" cy="7080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de-DE" sz="2000" dirty="0" err="1">
                <a:latin typeface="+mn-lt"/>
              </a:rPr>
              <a:t>Visualization</a:t>
            </a:r>
            <a:r>
              <a:rPr lang="de-DE" sz="2000" dirty="0">
                <a:latin typeface="+mn-lt"/>
              </a:rPr>
              <a:t> on follow up ce-T1 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557213" y="5673725"/>
            <a:ext cx="8308975" cy="1016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2000" dirty="0" err="1">
                <a:latin typeface="+mn-lt"/>
              </a:rPr>
              <a:t>Quantification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of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voxels</a:t>
            </a:r>
            <a:r>
              <a:rPr lang="de-DE" sz="2000" dirty="0">
                <a:latin typeface="+mn-lt"/>
              </a:rPr>
              <a:t> </a:t>
            </a:r>
          </a:p>
          <a:p>
            <a:pPr>
              <a:defRPr/>
            </a:pPr>
            <a:r>
              <a:rPr lang="de-DE" sz="2000" dirty="0">
                <a:latin typeface="+mn-lt"/>
              </a:rPr>
              <a:t>1) </a:t>
            </a:r>
            <a:r>
              <a:rPr lang="de-DE" sz="2000" dirty="0" err="1">
                <a:latin typeface="+mn-lt"/>
              </a:rPr>
              <a:t>rADC</a:t>
            </a:r>
            <a:r>
              <a:rPr lang="de-DE" sz="2000" dirty="0">
                <a:latin typeface="+mn-lt"/>
              </a:rPr>
              <a:t> (baseline) – </a:t>
            </a:r>
            <a:r>
              <a:rPr lang="de-DE" sz="2000" dirty="0" err="1">
                <a:latin typeface="+mn-lt"/>
              </a:rPr>
              <a:t>rADC</a:t>
            </a:r>
            <a:r>
              <a:rPr lang="de-DE" sz="2000" dirty="0">
                <a:latin typeface="+mn-lt"/>
              </a:rPr>
              <a:t> (follow up) &gt; 0.25</a:t>
            </a:r>
          </a:p>
          <a:p>
            <a:pPr>
              <a:defRPr/>
            </a:pPr>
            <a:r>
              <a:rPr lang="de-DE" sz="2000" dirty="0">
                <a:latin typeface="+mn-lt"/>
              </a:rPr>
              <a:t>2) r</a:t>
            </a:r>
            <a:r>
              <a:rPr lang="en-US" sz="2000" dirty="0">
                <a:latin typeface="+mn-lt"/>
              </a:rPr>
              <a:t>ADC (baseline) – </a:t>
            </a:r>
            <a:r>
              <a:rPr lang="en-US" sz="2000" dirty="0" err="1">
                <a:latin typeface="+mn-lt"/>
              </a:rPr>
              <a:t>rADC</a:t>
            </a:r>
            <a:r>
              <a:rPr lang="en-US" sz="2000" dirty="0">
                <a:latin typeface="+mn-lt"/>
              </a:rPr>
              <a:t> (follow up) &lt; -0.25 (Increase of ADC) red</a:t>
            </a:r>
            <a:endParaRPr lang="de-DE" sz="2000" dirty="0">
              <a:latin typeface="+mn-lt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5816600" y="5878513"/>
            <a:ext cx="2914650" cy="708025"/>
          </a:xfrm>
          <a:prstGeom prst="rect">
            <a:avLst/>
          </a:prstGeom>
          <a:solidFill>
            <a:srgbClr val="0000FF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sz="2000" dirty="0">
                <a:latin typeface="+mn-lt"/>
              </a:rPr>
              <a:t>(</a:t>
            </a:r>
            <a:r>
              <a:rPr lang="de-DE" sz="2000" dirty="0" err="1">
                <a:latin typeface="+mn-lt"/>
              </a:rPr>
              <a:t>Decrease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of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rADC</a:t>
            </a:r>
            <a:r>
              <a:rPr lang="de-DE" sz="2000" dirty="0">
                <a:latin typeface="+mn-lt"/>
              </a:rPr>
              <a:t>) </a:t>
            </a:r>
            <a:r>
              <a:rPr lang="de-DE" sz="2000" dirty="0" err="1">
                <a:latin typeface="+mn-lt"/>
              </a:rPr>
              <a:t>blue</a:t>
            </a:r>
            <a:endParaRPr lang="de-DE" sz="2000" dirty="0">
              <a:latin typeface="+mn-lt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816600" y="6273800"/>
            <a:ext cx="2914650" cy="400050"/>
          </a:xfrm>
          <a:prstGeom prst="rect">
            <a:avLst/>
          </a:prstGeom>
          <a:solidFill>
            <a:srgbClr val="C0000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sz="2000" dirty="0">
                <a:latin typeface="+mn-lt"/>
              </a:rPr>
              <a:t>(</a:t>
            </a:r>
            <a:r>
              <a:rPr lang="de-DE" sz="2000" dirty="0" err="1">
                <a:latin typeface="+mn-lt"/>
              </a:rPr>
              <a:t>Increase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of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rADC</a:t>
            </a:r>
            <a:r>
              <a:rPr lang="de-DE" sz="2000" dirty="0">
                <a:latin typeface="+mn-lt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7950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7" descr="schindel_scatter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306763"/>
            <a:ext cx="2687638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5" descr="Fischer_Evalu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8" t="11577" r="6200" b="5064"/>
          <a:stretch>
            <a:fillRect/>
          </a:stretch>
        </p:blipFill>
        <p:spPr bwMode="auto">
          <a:xfrm>
            <a:off x="6586538" y="3030538"/>
            <a:ext cx="2265363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9" descr="Fischer_OverlayFU"/>
          <p:cNvPicPr>
            <a:picLocks noChangeAspect="1" noChangeArrowheads="1"/>
          </p:cNvPicPr>
          <p:nvPr/>
        </p:nvPicPr>
        <p:blipFill>
          <a:blip r:embed="rId4" cstate="print">
            <a:lum bright="-2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4" t="19269" r="33469" b="19269"/>
          <a:stretch>
            <a:fillRect/>
          </a:stretch>
        </p:blipFill>
        <p:spPr bwMode="auto">
          <a:xfrm>
            <a:off x="3857626" y="3265488"/>
            <a:ext cx="2209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 descr="Schindel_OverlayFU"/>
          <p:cNvPicPr>
            <a:picLocks noChangeAspect="1" noChangeArrowheads="1"/>
          </p:cNvPicPr>
          <p:nvPr/>
        </p:nvPicPr>
        <p:blipFill>
          <a:blip r:embed="rId5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7" t="13449" r="28664" b="8966"/>
          <a:stretch>
            <a:fillRect/>
          </a:stretch>
        </p:blipFill>
        <p:spPr bwMode="auto">
          <a:xfrm>
            <a:off x="3859213" y="627063"/>
            <a:ext cx="2222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17" descr="schindel_scatter_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6" y="652463"/>
            <a:ext cx="2687637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18" descr="Schindel_ROI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6" t="11137" r="30968" b="16743"/>
          <a:stretch>
            <a:fillRect/>
          </a:stretch>
        </p:blipFill>
        <p:spPr bwMode="auto">
          <a:xfrm>
            <a:off x="1512888" y="627063"/>
            <a:ext cx="2209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6338888" y="3105150"/>
            <a:ext cx="2613025" cy="2762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de-DE" sz="1200" dirty="0" err="1">
                <a:latin typeface="+mn-lt"/>
              </a:rPr>
              <a:t>rADC</a:t>
            </a:r>
            <a:r>
              <a:rPr lang="de-DE" sz="1200" dirty="0">
                <a:latin typeface="+mn-lt"/>
              </a:rPr>
              <a:t> Baseline</a:t>
            </a:r>
          </a:p>
        </p:txBody>
      </p:sp>
      <p:sp>
        <p:nvSpPr>
          <p:cNvPr id="10" name="Textfeld 9"/>
          <p:cNvSpPr txBox="1"/>
          <p:nvPr/>
        </p:nvSpPr>
        <p:spPr>
          <a:xfrm rot="16200000">
            <a:off x="4977608" y="1875631"/>
            <a:ext cx="2722562" cy="2762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de-DE" sz="1200" dirty="0" err="1">
                <a:latin typeface="+mn-lt"/>
              </a:rPr>
              <a:t>rADC</a:t>
            </a:r>
            <a:r>
              <a:rPr lang="de-DE" sz="1200" dirty="0">
                <a:latin typeface="+mn-lt"/>
              </a:rPr>
              <a:t> follow up</a:t>
            </a:r>
          </a:p>
        </p:txBody>
      </p:sp>
      <p:pic>
        <p:nvPicPr>
          <p:cNvPr id="24587" name="Picture 23" descr="Fischer_ROI1"/>
          <p:cNvPicPr>
            <a:picLocks noChangeAspect="1" noChangeArrowheads="1"/>
          </p:cNvPicPr>
          <p:nvPr/>
        </p:nvPicPr>
        <p:blipFill>
          <a:blip r:embed="rId7">
            <a:lum bright="4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3" t="19186" r="35159" b="25056"/>
          <a:stretch>
            <a:fillRect/>
          </a:stretch>
        </p:blipFill>
        <p:spPr bwMode="auto">
          <a:xfrm>
            <a:off x="1512888" y="3265488"/>
            <a:ext cx="2209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6375401" y="5753100"/>
            <a:ext cx="2613025" cy="2762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de-DE" sz="1200" dirty="0" err="1">
                <a:latin typeface="+mn-lt"/>
              </a:rPr>
              <a:t>rADC</a:t>
            </a:r>
            <a:r>
              <a:rPr lang="de-DE" sz="1200" dirty="0">
                <a:latin typeface="+mn-lt"/>
              </a:rPr>
              <a:t> Baseline</a:t>
            </a:r>
          </a:p>
        </p:txBody>
      </p:sp>
      <p:sp>
        <p:nvSpPr>
          <p:cNvPr id="14" name="Textfeld 13"/>
          <p:cNvSpPr txBox="1"/>
          <p:nvPr/>
        </p:nvSpPr>
        <p:spPr>
          <a:xfrm rot="16200000">
            <a:off x="4991895" y="4529931"/>
            <a:ext cx="2722562" cy="2762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de-DE" sz="1200" dirty="0" err="1">
                <a:latin typeface="+mn-lt"/>
              </a:rPr>
              <a:t>rADC</a:t>
            </a:r>
            <a:r>
              <a:rPr lang="de-DE" sz="1200" dirty="0">
                <a:latin typeface="+mn-lt"/>
              </a:rPr>
              <a:t> follow up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95251" y="1189038"/>
            <a:ext cx="1303337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sz="2000" dirty="0" err="1">
                <a:latin typeface="+mn-lt"/>
              </a:rPr>
              <a:t>Example</a:t>
            </a:r>
            <a:r>
              <a:rPr lang="de-DE" sz="2000" dirty="0">
                <a:latin typeface="+mn-lt"/>
              </a:rPr>
              <a:t>: Pseudo-progression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95251" y="3629025"/>
            <a:ext cx="1303337" cy="1322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sz="2000" dirty="0" err="1">
                <a:latin typeface="+mn-lt"/>
              </a:rPr>
              <a:t>Example</a:t>
            </a:r>
            <a:r>
              <a:rPr lang="de-DE" sz="2000" dirty="0">
                <a:latin typeface="+mn-lt"/>
              </a:rPr>
              <a:t>: True Progression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241300" y="6324600"/>
            <a:ext cx="858837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200" b="1" dirty="0" smtClean="0">
                <a:latin typeface="+mn-lt"/>
              </a:rPr>
              <a:t>Radbruch A, et al. Presented at the 99th Scientific Assembly and Annual Meeting of the Radiological Society of North America. Chicago, Illinois, United States. December 1-6, 2013. Abstract SSM15-02.  </a:t>
            </a:r>
            <a:endParaRPr lang="de-DE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982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smtClean="0"/>
              <a:t>Parametric Response Maps for </a:t>
            </a:r>
            <a:br>
              <a:rPr lang="de-DE" sz="3600" dirty="0" smtClean="0"/>
            </a:br>
            <a:r>
              <a:rPr lang="de-DE" sz="3600" dirty="0" smtClean="0"/>
              <a:t>DSC-Perfusion</a:t>
            </a:r>
            <a:endParaRPr lang="de-DE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5" t="12752" r="3150" b="32687"/>
          <a:stretch/>
        </p:blipFill>
        <p:spPr bwMode="auto">
          <a:xfrm>
            <a:off x="285752" y="1943099"/>
            <a:ext cx="3838573" cy="1335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31962" y="3632567"/>
            <a:ext cx="3124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err="1" smtClean="0">
                <a:latin typeface="+mn-lt"/>
              </a:rPr>
              <a:t>Findings</a:t>
            </a:r>
            <a:r>
              <a:rPr lang="de-DE" b="1" u="sng" dirty="0" smtClean="0">
                <a:latin typeface="+mn-lt"/>
              </a:rPr>
              <a:t>:</a:t>
            </a:r>
            <a:r>
              <a:rPr lang="de-DE" dirty="0" smtClean="0">
                <a:latin typeface="+mn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>
                <a:latin typeface="+mn-lt"/>
              </a:rPr>
              <a:t>Decreased</a:t>
            </a:r>
            <a:r>
              <a:rPr lang="de-DE" dirty="0" smtClean="0">
                <a:latin typeface="+mn-lt"/>
              </a:rPr>
              <a:t> CBV – True Progression;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>
                <a:latin typeface="+mn-lt"/>
              </a:rPr>
              <a:t>Increased</a:t>
            </a:r>
            <a:r>
              <a:rPr lang="de-DE" dirty="0" smtClean="0">
                <a:latin typeface="+mn-lt"/>
              </a:rPr>
              <a:t> CBV  - Pseudoprogression</a:t>
            </a:r>
            <a:endParaRPr lang="de-DE" dirty="0">
              <a:latin typeface="+mn-lt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0" t="12585" r="2821" b="43708"/>
          <a:stretch/>
        </p:blipFill>
        <p:spPr bwMode="auto">
          <a:xfrm>
            <a:off x="4724401" y="1944187"/>
            <a:ext cx="4149086" cy="116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724401" y="3543299"/>
            <a:ext cx="4038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>
                <a:latin typeface="+mn-lt"/>
              </a:rPr>
              <a:t>Comment </a:t>
            </a:r>
            <a:r>
              <a:rPr lang="de-DE" b="1" u="sng" dirty="0" err="1" smtClean="0">
                <a:latin typeface="+mn-lt"/>
              </a:rPr>
              <a:t>by</a:t>
            </a:r>
            <a:r>
              <a:rPr lang="de-DE" b="1" u="sng" dirty="0" smtClean="0">
                <a:latin typeface="+mn-lt"/>
              </a:rPr>
              <a:t> Heiland et al:</a:t>
            </a:r>
            <a:r>
              <a:rPr lang="de-DE" dirty="0" smtClean="0">
                <a:latin typeface="+mn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>
                <a:latin typeface="+mn-lt"/>
              </a:rPr>
              <a:t>Correction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techniques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are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needed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for</a:t>
            </a:r>
            <a:r>
              <a:rPr lang="de-DE" dirty="0" smtClean="0">
                <a:latin typeface="+mn-lt"/>
              </a:rPr>
              <a:t>  DSC Perfusion in </a:t>
            </a:r>
            <a:r>
              <a:rPr lang="de-DE" dirty="0" err="1" smtClean="0">
                <a:latin typeface="+mn-lt"/>
              </a:rPr>
              <a:t>case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a </a:t>
            </a:r>
            <a:r>
              <a:rPr lang="de-DE" dirty="0" err="1" smtClean="0">
                <a:latin typeface="+mn-lt"/>
              </a:rPr>
              <a:t>disrupted</a:t>
            </a:r>
            <a:r>
              <a:rPr lang="de-DE" dirty="0" smtClean="0">
                <a:latin typeface="+mn-lt"/>
              </a:rPr>
              <a:t> BBB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>
                <a:latin typeface="+mn-lt"/>
              </a:rPr>
              <a:t>Otherwise</a:t>
            </a:r>
            <a:r>
              <a:rPr lang="de-DE" dirty="0" smtClean="0">
                <a:latin typeface="+mn-lt"/>
              </a:rPr>
              <a:t>: </a:t>
            </a:r>
            <a:r>
              <a:rPr lang="de-DE" dirty="0" err="1" smtClean="0">
                <a:latin typeface="+mn-lt"/>
              </a:rPr>
              <a:t>Underestimation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CBV </a:t>
            </a:r>
            <a:endParaRPr lang="de-DE" dirty="0">
              <a:latin typeface="+mn-lt"/>
            </a:endParaRPr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3116263" y="3543299"/>
            <a:ext cx="1008062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1" hangingPunct="1"/>
            <a:r>
              <a:rPr lang="en-US" altLang="de-DE" sz="15000" dirty="0">
                <a:solidFill>
                  <a:srgbClr val="FFFF00"/>
                </a:solidFill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80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6052" y="331788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Underestimation of CBV </a:t>
            </a:r>
          </a:p>
        </p:txBody>
      </p:sp>
      <p:sp>
        <p:nvSpPr>
          <p:cNvPr id="16390" name="TextBox 7"/>
          <p:cNvSpPr txBox="1">
            <a:spLocks noChangeArrowheads="1"/>
          </p:cNvSpPr>
          <p:nvPr/>
        </p:nvSpPr>
        <p:spPr bwMode="auto">
          <a:xfrm>
            <a:off x="755650" y="5084763"/>
            <a:ext cx="2232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1" hangingPunct="1"/>
            <a:endParaRPr lang="en-US">
              <a:latin typeface="Georgia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6" t="14442" r="9677" b="23434"/>
          <a:stretch/>
        </p:blipFill>
        <p:spPr bwMode="auto">
          <a:xfrm>
            <a:off x="2200275" y="1511042"/>
            <a:ext cx="1732987" cy="210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9" t="14442" r="30322" b="22880"/>
          <a:stretch/>
        </p:blipFill>
        <p:spPr bwMode="auto">
          <a:xfrm>
            <a:off x="314325" y="1492250"/>
            <a:ext cx="173831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180975" y="3695699"/>
            <a:ext cx="4038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latin typeface="+mn-lt"/>
              </a:rPr>
              <a:t>T1 </a:t>
            </a:r>
            <a:r>
              <a:rPr lang="de-DE" dirty="0" err="1" smtClean="0">
                <a:latin typeface="+mn-lt"/>
              </a:rPr>
              <a:t>and</a:t>
            </a:r>
            <a:r>
              <a:rPr lang="de-DE" dirty="0" smtClean="0">
                <a:latin typeface="+mn-lt"/>
              </a:rPr>
              <a:t> T2* </a:t>
            </a:r>
            <a:r>
              <a:rPr lang="de-DE" dirty="0" err="1" smtClean="0">
                <a:latin typeface="+mn-lt"/>
              </a:rPr>
              <a:t>effects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are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antagonistic</a:t>
            </a:r>
            <a:endParaRPr lang="de-DE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>
                <a:latin typeface="+mn-lt"/>
              </a:rPr>
              <a:t>If</a:t>
            </a:r>
            <a:r>
              <a:rPr lang="de-DE" dirty="0" smtClean="0">
                <a:latin typeface="+mn-lt"/>
              </a:rPr>
              <a:t> DCE </a:t>
            </a:r>
            <a:r>
              <a:rPr lang="de-DE" dirty="0" err="1" smtClean="0">
                <a:latin typeface="+mn-lt"/>
              </a:rPr>
              <a:t>is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perfomed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prior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to</a:t>
            </a:r>
            <a:r>
              <a:rPr lang="de-DE" dirty="0" smtClean="0">
                <a:latin typeface="+mn-lt"/>
              </a:rPr>
              <a:t> DSC Perfusion – Interstitium </a:t>
            </a:r>
            <a:r>
              <a:rPr lang="de-DE" dirty="0" err="1" smtClean="0">
                <a:latin typeface="+mn-lt"/>
              </a:rPr>
              <a:t>is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saturated</a:t>
            </a:r>
            <a:r>
              <a:rPr lang="de-DE" dirty="0" smtClean="0">
                <a:latin typeface="+mn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Otherwise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preload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contrast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agent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is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needed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prior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to</a:t>
            </a:r>
            <a:r>
              <a:rPr lang="de-DE" dirty="0" smtClean="0">
                <a:latin typeface="+mn-lt"/>
              </a:rPr>
              <a:t> DSC Perfusion</a:t>
            </a:r>
          </a:p>
        </p:txBody>
      </p:sp>
    </p:spTree>
    <p:extLst>
      <p:ext uri="{BB962C8B-B14F-4D97-AF65-F5344CB8AC3E}">
        <p14:creationId xmlns:p14="http://schemas.microsoft.com/office/powerpoint/2010/main" val="128389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3600" dirty="0" err="1" smtClean="0"/>
              <a:t>Advanced</a:t>
            </a:r>
            <a:r>
              <a:rPr lang="de-DE" sz="3600" dirty="0" smtClean="0"/>
              <a:t> </a:t>
            </a:r>
            <a:r>
              <a:rPr lang="de-DE" sz="3600" dirty="0" err="1" smtClean="0"/>
              <a:t>imaging</a:t>
            </a:r>
            <a:r>
              <a:rPr lang="de-DE" sz="3600" dirty="0" smtClean="0"/>
              <a:t> </a:t>
            </a:r>
            <a:r>
              <a:rPr lang="de-DE" sz="3600" dirty="0" err="1" smtClean="0"/>
              <a:t>techniques</a:t>
            </a:r>
            <a:r>
              <a:rPr lang="de-DE" sz="3600" dirty="0" smtClean="0"/>
              <a:t> </a:t>
            </a:r>
            <a:r>
              <a:rPr lang="de-DE" sz="3600" dirty="0" err="1" smtClean="0"/>
              <a:t>for</a:t>
            </a:r>
            <a:r>
              <a:rPr lang="de-DE" sz="3600" dirty="0" smtClean="0"/>
              <a:t>…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2950" indent="-7429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de-DE" dirty="0" smtClean="0"/>
              <a:t>Differential </a:t>
            </a:r>
            <a:r>
              <a:rPr lang="de-DE" dirty="0" err="1" smtClean="0"/>
              <a:t>diagnosis</a:t>
            </a:r>
            <a:endParaRPr lang="de-DE" dirty="0" smtClean="0"/>
          </a:p>
          <a:p>
            <a:pPr marL="742950" indent="-7429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de-DE" dirty="0" err="1" smtClean="0"/>
              <a:t>Identification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pseudoprogression</a:t>
            </a:r>
          </a:p>
          <a:p>
            <a:pPr marL="742950" indent="-7429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de-DE" dirty="0" err="1" smtClean="0"/>
              <a:t>Identification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/>
              <a:t>p</a:t>
            </a:r>
            <a:r>
              <a:rPr lang="de-DE" dirty="0" err="1" smtClean="0"/>
              <a:t>seudoregression</a:t>
            </a:r>
            <a:r>
              <a:rPr lang="de-DE" dirty="0" smtClean="0"/>
              <a:t> /</a:t>
            </a:r>
            <a:r>
              <a:rPr lang="de-DE" dirty="0"/>
              <a:t> </a:t>
            </a:r>
            <a:r>
              <a:rPr lang="de-DE" dirty="0" smtClean="0"/>
              <a:t>T2-progress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36052" y="331788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Underestimation of CBV </a:t>
            </a:r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2" b="66895"/>
          <a:stretch>
            <a:fillRect/>
          </a:stretch>
        </p:blipFill>
        <p:spPr>
          <a:xfrm>
            <a:off x="5736453" y="1365669"/>
            <a:ext cx="1895432" cy="2044281"/>
          </a:xfrm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5" r="52142" b="32292"/>
          <a:stretch>
            <a:fillRect/>
          </a:stretch>
        </p:blipFill>
        <p:spPr bwMode="auto">
          <a:xfrm>
            <a:off x="4568131" y="3502444"/>
            <a:ext cx="1911819" cy="204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13" r="51852"/>
          <a:stretch>
            <a:fillRect/>
          </a:stretch>
        </p:blipFill>
        <p:spPr bwMode="auto">
          <a:xfrm>
            <a:off x="6840684" y="3502444"/>
            <a:ext cx="1993754" cy="204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7"/>
          <p:cNvSpPr txBox="1">
            <a:spLocks noChangeArrowheads="1"/>
          </p:cNvSpPr>
          <p:nvPr/>
        </p:nvSpPr>
        <p:spPr bwMode="auto">
          <a:xfrm>
            <a:off x="755650" y="5084763"/>
            <a:ext cx="2232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1" hangingPunct="1"/>
            <a:endParaRPr lang="en-US">
              <a:latin typeface="Georgia" pitchFamily="18" charset="0"/>
            </a:endParaRPr>
          </a:p>
        </p:txBody>
      </p:sp>
      <p:sp>
        <p:nvSpPr>
          <p:cNvPr id="76807" name="TextBox 9"/>
          <p:cNvSpPr txBox="1">
            <a:spLocks noChangeArrowheads="1"/>
          </p:cNvSpPr>
          <p:nvPr/>
        </p:nvSpPr>
        <p:spPr bwMode="auto">
          <a:xfrm>
            <a:off x="4408027" y="5557231"/>
            <a:ext cx="22320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</a:rPr>
              <a:t>Without correction techniques</a:t>
            </a:r>
            <a:endParaRPr lang="en-US" sz="1600" dirty="0">
              <a:latin typeface="+mn-lt"/>
            </a:endParaRPr>
          </a:p>
        </p:txBody>
      </p:sp>
      <p:sp>
        <p:nvSpPr>
          <p:cNvPr id="76808" name="TextBox 10"/>
          <p:cNvSpPr txBox="1">
            <a:spLocks noChangeArrowheads="1"/>
          </p:cNvSpPr>
          <p:nvPr/>
        </p:nvSpPr>
        <p:spPr bwMode="auto">
          <a:xfrm>
            <a:off x="6635823" y="5559425"/>
            <a:ext cx="22320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 smtClean="0">
                <a:latin typeface="+mn-lt"/>
              </a:rPr>
              <a:t>With correction technique</a:t>
            </a:r>
            <a:endParaRPr lang="en-US" sz="1600" dirty="0">
              <a:latin typeface="+mn-lt"/>
            </a:endParaRPr>
          </a:p>
        </p:txBody>
      </p:sp>
      <p:sp>
        <p:nvSpPr>
          <p:cNvPr id="76809" name="TextBox 11"/>
          <p:cNvSpPr txBox="1">
            <a:spLocks noChangeArrowheads="1"/>
          </p:cNvSpPr>
          <p:nvPr/>
        </p:nvSpPr>
        <p:spPr bwMode="auto">
          <a:xfrm>
            <a:off x="4410075" y="6151563"/>
            <a:ext cx="4548188" cy="64633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latin typeface="+mn-lt"/>
              </a:rPr>
              <a:t>Covarrubias, Rosen, Lev; The Oncologist 2004;9:528-537  “Dynamic Magnetic Resonance Perfusion Imaging of Brain Tumors”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6" t="14442" r="9677" b="23434"/>
          <a:stretch/>
        </p:blipFill>
        <p:spPr bwMode="auto">
          <a:xfrm>
            <a:off x="2200275" y="1511042"/>
            <a:ext cx="1732987" cy="210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9" t="14442" r="30322" b="22880"/>
          <a:stretch/>
        </p:blipFill>
        <p:spPr bwMode="auto">
          <a:xfrm>
            <a:off x="314325" y="1492250"/>
            <a:ext cx="173831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/>
          <p:cNvSpPr txBox="1"/>
          <p:nvPr/>
        </p:nvSpPr>
        <p:spPr>
          <a:xfrm>
            <a:off x="180975" y="3695699"/>
            <a:ext cx="4038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latin typeface="+mn-lt"/>
              </a:rPr>
              <a:t>T1 </a:t>
            </a:r>
            <a:r>
              <a:rPr lang="de-DE" dirty="0" err="1" smtClean="0">
                <a:latin typeface="+mn-lt"/>
              </a:rPr>
              <a:t>and</a:t>
            </a:r>
            <a:r>
              <a:rPr lang="de-DE" dirty="0" smtClean="0">
                <a:latin typeface="+mn-lt"/>
              </a:rPr>
              <a:t> T2* </a:t>
            </a:r>
            <a:r>
              <a:rPr lang="de-DE" dirty="0" err="1" smtClean="0">
                <a:latin typeface="+mn-lt"/>
              </a:rPr>
              <a:t>effects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are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antagonistic</a:t>
            </a:r>
            <a:endParaRPr lang="de-DE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 smtClean="0">
                <a:latin typeface="+mn-lt"/>
              </a:rPr>
              <a:t>If</a:t>
            </a:r>
            <a:r>
              <a:rPr lang="de-DE" dirty="0" smtClean="0">
                <a:latin typeface="+mn-lt"/>
              </a:rPr>
              <a:t> DCE </a:t>
            </a:r>
            <a:r>
              <a:rPr lang="de-DE" dirty="0" err="1" smtClean="0">
                <a:latin typeface="+mn-lt"/>
              </a:rPr>
              <a:t>is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perfomed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prior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to</a:t>
            </a:r>
            <a:r>
              <a:rPr lang="de-DE" dirty="0" smtClean="0">
                <a:latin typeface="+mn-lt"/>
              </a:rPr>
              <a:t> DSC Perfusion – Interstitium </a:t>
            </a:r>
            <a:r>
              <a:rPr lang="de-DE" dirty="0" err="1" smtClean="0">
                <a:latin typeface="+mn-lt"/>
              </a:rPr>
              <a:t>is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saturated</a:t>
            </a:r>
            <a:r>
              <a:rPr lang="de-DE" dirty="0" smtClean="0">
                <a:latin typeface="+mn-lt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Otherwise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preload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contrast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agent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is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needed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prior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to</a:t>
            </a:r>
            <a:r>
              <a:rPr lang="de-DE" dirty="0" smtClean="0">
                <a:latin typeface="+mn-lt"/>
              </a:rPr>
              <a:t> DSC Perfusion</a:t>
            </a:r>
          </a:p>
        </p:txBody>
      </p:sp>
    </p:spTree>
    <p:extLst>
      <p:ext uri="{BB962C8B-B14F-4D97-AF65-F5344CB8AC3E}">
        <p14:creationId xmlns:p14="http://schemas.microsoft.com/office/powerpoint/2010/main" val="9385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7" grpId="0"/>
      <p:bldP spid="76808" grpId="0"/>
      <p:bldP spid="76809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z="3600" dirty="0" err="1" smtClean="0"/>
              <a:t>Advanced</a:t>
            </a:r>
            <a:r>
              <a:rPr lang="de-DE" sz="3600" dirty="0" smtClean="0"/>
              <a:t> </a:t>
            </a:r>
            <a:r>
              <a:rPr lang="de-DE" sz="3600" dirty="0" err="1" smtClean="0"/>
              <a:t>imaging</a:t>
            </a:r>
            <a:r>
              <a:rPr lang="de-DE" sz="3600" dirty="0" smtClean="0"/>
              <a:t> </a:t>
            </a:r>
            <a:r>
              <a:rPr lang="de-DE" sz="3600" dirty="0" err="1" smtClean="0"/>
              <a:t>techniques</a:t>
            </a:r>
            <a:r>
              <a:rPr lang="de-DE" sz="3600" dirty="0" smtClean="0"/>
              <a:t> </a:t>
            </a:r>
            <a:r>
              <a:rPr lang="de-DE" sz="3600" dirty="0" err="1" smtClean="0"/>
              <a:t>for</a:t>
            </a:r>
            <a:r>
              <a:rPr lang="de-DE" sz="3600" dirty="0" smtClean="0"/>
              <a:t>…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2950" indent="-7429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de-DE" dirty="0" smtClean="0"/>
              <a:t>Differential </a:t>
            </a:r>
            <a:r>
              <a:rPr lang="de-DE" dirty="0" err="1" smtClean="0"/>
              <a:t>diagnosis</a:t>
            </a:r>
            <a:endParaRPr lang="de-DE" dirty="0" smtClean="0"/>
          </a:p>
          <a:p>
            <a:pPr marL="742950" indent="-7429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de-DE" dirty="0" err="1" smtClean="0"/>
              <a:t>Identification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pseudoprogression</a:t>
            </a:r>
          </a:p>
          <a:p>
            <a:pPr marL="742950" indent="-7429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de-DE" dirty="0" err="1" smtClean="0">
                <a:solidFill>
                  <a:srgbClr val="FFFF00"/>
                </a:solidFill>
              </a:rPr>
              <a:t>Identification</a:t>
            </a:r>
            <a:r>
              <a:rPr lang="de-DE" dirty="0" smtClean="0">
                <a:solidFill>
                  <a:srgbClr val="FFFF00"/>
                </a:solidFill>
              </a:rPr>
              <a:t> </a:t>
            </a:r>
            <a:r>
              <a:rPr lang="de-DE" dirty="0" err="1" smtClean="0">
                <a:solidFill>
                  <a:srgbClr val="FFFF00"/>
                </a:solidFill>
              </a:rPr>
              <a:t>of</a:t>
            </a:r>
            <a:r>
              <a:rPr lang="de-DE" dirty="0" smtClean="0">
                <a:solidFill>
                  <a:srgbClr val="FFFF00"/>
                </a:solidFill>
              </a:rPr>
              <a:t> </a:t>
            </a:r>
            <a:r>
              <a:rPr lang="de-DE" dirty="0" err="1">
                <a:solidFill>
                  <a:srgbClr val="FFFF00"/>
                </a:solidFill>
              </a:rPr>
              <a:t>p</a:t>
            </a:r>
            <a:r>
              <a:rPr lang="de-DE" dirty="0" err="1" smtClean="0">
                <a:solidFill>
                  <a:srgbClr val="FFFF00"/>
                </a:solidFill>
              </a:rPr>
              <a:t>seudoregression</a:t>
            </a:r>
            <a:r>
              <a:rPr lang="de-DE" dirty="0" smtClean="0">
                <a:solidFill>
                  <a:srgbClr val="FFFF00"/>
                </a:solidFill>
              </a:rPr>
              <a:t> /</a:t>
            </a:r>
            <a:r>
              <a:rPr lang="de-DE" dirty="0">
                <a:solidFill>
                  <a:srgbClr val="FFFF00"/>
                </a:solidFill>
              </a:rPr>
              <a:t> </a:t>
            </a:r>
            <a:r>
              <a:rPr lang="de-DE" dirty="0" smtClean="0">
                <a:solidFill>
                  <a:srgbClr val="FFFF00"/>
                </a:solidFill>
              </a:rPr>
              <a:t>T2-progress</a:t>
            </a:r>
          </a:p>
        </p:txBody>
      </p:sp>
    </p:spTree>
    <p:extLst>
      <p:ext uri="{BB962C8B-B14F-4D97-AF65-F5344CB8AC3E}">
        <p14:creationId xmlns:p14="http://schemas.microsoft.com/office/powerpoint/2010/main" val="255372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81494" y="2120101"/>
            <a:ext cx="14401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de-DE" sz="1600" dirty="0" smtClean="0">
                <a:latin typeface="+mn-lt"/>
              </a:rPr>
              <a:t>Baseline: Start of </a:t>
            </a:r>
            <a:r>
              <a:rPr lang="de-DE" sz="1600" dirty="0" err="1" smtClean="0">
                <a:latin typeface="+mn-lt"/>
              </a:rPr>
              <a:t>Bevacizumab</a:t>
            </a:r>
            <a:r>
              <a:rPr lang="de-DE" sz="1600" dirty="0" smtClean="0">
                <a:latin typeface="+mn-lt"/>
              </a:rPr>
              <a:t> </a:t>
            </a:r>
            <a:endParaRPr lang="en-US" sz="1600" dirty="0">
              <a:latin typeface="+mn-lt"/>
            </a:endParaRP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181494" y="4442638"/>
            <a:ext cx="12523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de-DE" sz="1600" dirty="0" smtClean="0">
                <a:latin typeface="+mn-lt"/>
              </a:rPr>
              <a:t>Follow </a:t>
            </a:r>
            <a:r>
              <a:rPr lang="de-DE" sz="1600" dirty="0" err="1" smtClean="0">
                <a:latin typeface="+mn-lt"/>
              </a:rPr>
              <a:t>up</a:t>
            </a:r>
            <a:r>
              <a:rPr lang="de-DE" sz="1600" dirty="0" smtClean="0">
                <a:latin typeface="+mn-lt"/>
              </a:rPr>
              <a:t> 3 </a:t>
            </a:r>
            <a:r>
              <a:rPr lang="de-DE" sz="1600" dirty="0" err="1" smtClean="0">
                <a:latin typeface="+mn-lt"/>
              </a:rPr>
              <a:t>months</a:t>
            </a:r>
            <a:r>
              <a:rPr lang="de-DE" sz="1600" dirty="0" smtClean="0">
                <a:latin typeface="+mn-lt"/>
              </a:rPr>
              <a:t> </a:t>
            </a:r>
            <a:r>
              <a:rPr lang="de-DE" sz="1600" dirty="0" err="1" smtClean="0">
                <a:latin typeface="+mn-lt"/>
              </a:rPr>
              <a:t>later</a:t>
            </a:r>
            <a:r>
              <a:rPr lang="de-DE" sz="1600" dirty="0" smtClean="0">
                <a:latin typeface="+mn-lt"/>
              </a:rPr>
              <a:t>:</a:t>
            </a:r>
            <a:endParaRPr lang="en-US" sz="1600" dirty="0">
              <a:latin typeface="+mn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l="38372" t="9097" r="45126" b="9028"/>
          <a:stretch>
            <a:fillRect/>
          </a:stretch>
        </p:blipFill>
        <p:spPr bwMode="auto">
          <a:xfrm>
            <a:off x="3597663" y="3803277"/>
            <a:ext cx="1896421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 l="74526" t="14929" r="10620" b="10427"/>
          <a:stretch>
            <a:fillRect/>
          </a:stretch>
        </p:blipFill>
        <p:spPr bwMode="auto">
          <a:xfrm>
            <a:off x="1549646" y="3803277"/>
            <a:ext cx="187220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 l="39039" t="14681" r="46107" b="10675"/>
          <a:stretch>
            <a:fillRect/>
          </a:stretch>
        </p:blipFill>
        <p:spPr bwMode="auto">
          <a:xfrm>
            <a:off x="1549646" y="1117649"/>
            <a:ext cx="187220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l="73776" t="11371" r="9167" b="6754"/>
          <a:stretch>
            <a:fillRect/>
          </a:stretch>
        </p:blipFill>
        <p:spPr bwMode="auto">
          <a:xfrm>
            <a:off x="3549868" y="1117649"/>
            <a:ext cx="196021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 l="74001" t="9065" r="9091" b="9351"/>
          <a:stretch>
            <a:fillRect/>
          </a:stretch>
        </p:blipFill>
        <p:spPr bwMode="auto">
          <a:xfrm>
            <a:off x="5654102" y="3803276"/>
            <a:ext cx="1949898" cy="2520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38114" t="13243" r="44888" b="5083"/>
          <a:stretch>
            <a:fillRect/>
          </a:stretch>
        </p:blipFill>
        <p:spPr bwMode="auto">
          <a:xfrm>
            <a:off x="5654809" y="1117649"/>
            <a:ext cx="1960220" cy="2523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 l="75801" t="53082" r="19828" b="30601"/>
          <a:stretch>
            <a:fillRect/>
          </a:stretch>
        </p:blipFill>
        <p:spPr bwMode="auto">
          <a:xfrm>
            <a:off x="7742334" y="4379341"/>
            <a:ext cx="129614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39909" t="57260" r="55721" b="26423"/>
          <a:stretch>
            <a:fillRect/>
          </a:stretch>
        </p:blipFill>
        <p:spPr bwMode="auto">
          <a:xfrm>
            <a:off x="7742334" y="1693713"/>
            <a:ext cx="1296144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hteck 13"/>
          <p:cNvSpPr/>
          <p:nvPr/>
        </p:nvSpPr>
        <p:spPr bwMode="auto">
          <a:xfrm>
            <a:off x="5870126" y="2485801"/>
            <a:ext cx="504056" cy="504056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5870126" y="5171429"/>
            <a:ext cx="504056" cy="504056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16" name="Gerade Verbindung 15"/>
          <p:cNvCxnSpPr/>
          <p:nvPr/>
        </p:nvCxnSpPr>
        <p:spPr bwMode="auto">
          <a:xfrm flipV="1">
            <a:off x="6374182" y="1693713"/>
            <a:ext cx="1368152" cy="7920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Gerade Verbindung 16"/>
          <p:cNvCxnSpPr/>
          <p:nvPr/>
        </p:nvCxnSpPr>
        <p:spPr bwMode="auto">
          <a:xfrm>
            <a:off x="6374182" y="2989857"/>
            <a:ext cx="136815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Gerade Verbindung 17"/>
          <p:cNvCxnSpPr/>
          <p:nvPr/>
        </p:nvCxnSpPr>
        <p:spPr bwMode="auto">
          <a:xfrm>
            <a:off x="6374182" y="5675485"/>
            <a:ext cx="136815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 Verbindung 18"/>
          <p:cNvCxnSpPr/>
          <p:nvPr/>
        </p:nvCxnSpPr>
        <p:spPr bwMode="auto">
          <a:xfrm flipV="1">
            <a:off x="6374182" y="4379341"/>
            <a:ext cx="1368152" cy="79208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Rechteck 19"/>
          <p:cNvSpPr/>
          <p:nvPr/>
        </p:nvSpPr>
        <p:spPr bwMode="auto">
          <a:xfrm>
            <a:off x="7742334" y="1693713"/>
            <a:ext cx="1287760" cy="1296144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7742334" y="4379341"/>
            <a:ext cx="1287760" cy="1296144"/>
          </a:xfrm>
          <a:prstGeom prst="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2" name="Pfeil nach rechts 21"/>
          <p:cNvSpPr/>
          <p:nvPr/>
        </p:nvSpPr>
        <p:spPr bwMode="auto">
          <a:xfrm rot="9400947">
            <a:off x="4001479" y="4543989"/>
            <a:ext cx="872789" cy="19807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3" name="Pfeil nach rechts 22"/>
          <p:cNvSpPr/>
          <p:nvPr/>
        </p:nvSpPr>
        <p:spPr bwMode="auto">
          <a:xfrm rot="9400947">
            <a:off x="3929470" y="1858361"/>
            <a:ext cx="872789" cy="19807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4" name="Pfeil nach rechts 23"/>
          <p:cNvSpPr/>
          <p:nvPr/>
        </p:nvSpPr>
        <p:spPr bwMode="auto">
          <a:xfrm rot="6531495">
            <a:off x="8439313" y="4077212"/>
            <a:ext cx="872789" cy="19807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5" name="Pfeil nach rechts 24"/>
          <p:cNvSpPr/>
          <p:nvPr/>
        </p:nvSpPr>
        <p:spPr bwMode="auto">
          <a:xfrm rot="6531495">
            <a:off x="8367304" y="1391584"/>
            <a:ext cx="872789" cy="19807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6" name="Pfeil nach rechts 25"/>
          <p:cNvSpPr/>
          <p:nvPr/>
        </p:nvSpPr>
        <p:spPr bwMode="auto">
          <a:xfrm rot="9400947">
            <a:off x="4107686" y="5186501"/>
            <a:ext cx="872789" cy="19807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7" name="Pfeil nach rechts 26"/>
          <p:cNvSpPr/>
          <p:nvPr/>
        </p:nvSpPr>
        <p:spPr bwMode="auto">
          <a:xfrm rot="9400947">
            <a:off x="4035677" y="2500873"/>
            <a:ext cx="872789" cy="19807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428625" y="495300"/>
            <a:ext cx="8194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smtClean="0">
                <a:solidFill>
                  <a:schemeClr val="tx2"/>
                </a:solidFill>
                <a:latin typeface="+mn-lt"/>
              </a:rPr>
              <a:t>Pseudoregression </a:t>
            </a:r>
            <a:r>
              <a:rPr lang="de-DE" sz="3200" b="1" dirty="0" err="1" smtClean="0">
                <a:solidFill>
                  <a:schemeClr val="tx2"/>
                </a:solidFill>
                <a:latin typeface="+mn-lt"/>
              </a:rPr>
              <a:t>and</a:t>
            </a:r>
            <a:r>
              <a:rPr lang="de-DE" sz="3200" b="1" dirty="0" smtClean="0">
                <a:solidFill>
                  <a:schemeClr val="tx2"/>
                </a:solidFill>
                <a:latin typeface="+mn-lt"/>
              </a:rPr>
              <a:t> SWI</a:t>
            </a:r>
            <a:endParaRPr lang="de-DE" sz="32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231775" y="6372225"/>
            <a:ext cx="858837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200" b="1" dirty="0" smtClean="0">
                <a:latin typeface="+mn-lt"/>
              </a:rPr>
              <a:t>Radbruch A, et al. Presented at the American Society of Neuroradiology 50th Anniversary Meeting. New York, New York, United States. April 21-26, 2012. Abstract: eP-86.</a:t>
            </a:r>
            <a:endParaRPr lang="de-DE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275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5" t="29971" r="11919" b="23328"/>
          <a:stretch>
            <a:fillRect/>
          </a:stretch>
        </p:blipFill>
        <p:spPr bwMode="auto">
          <a:xfrm>
            <a:off x="0" y="-55679"/>
            <a:ext cx="9343354" cy="691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971600" y="1196752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 smtClean="0">
                <a:solidFill>
                  <a:schemeClr val="bg2"/>
                </a:solidFill>
                <a:latin typeface="+mn-lt"/>
              </a:rPr>
              <a:t>What</a:t>
            </a:r>
            <a:r>
              <a:rPr lang="de-DE" sz="5400" dirty="0" smtClean="0">
                <a:solidFill>
                  <a:schemeClr val="bg2"/>
                </a:solidFill>
                <a:latin typeface="+mn-lt"/>
              </a:rPr>
              <a:t> </a:t>
            </a:r>
            <a:r>
              <a:rPr lang="de-DE" sz="5400" dirty="0" err="1" smtClean="0">
                <a:solidFill>
                  <a:schemeClr val="bg2"/>
                </a:solidFill>
                <a:latin typeface="+mn-lt"/>
              </a:rPr>
              <a:t>is</a:t>
            </a:r>
            <a:r>
              <a:rPr lang="de-DE" sz="5400" dirty="0" smtClean="0">
                <a:solidFill>
                  <a:schemeClr val="bg2"/>
                </a:solidFill>
                <a:latin typeface="+mn-lt"/>
              </a:rPr>
              <a:t> on </a:t>
            </a:r>
            <a:r>
              <a:rPr lang="de-DE" sz="5400" dirty="0" err="1" smtClean="0">
                <a:solidFill>
                  <a:schemeClr val="bg2"/>
                </a:solidFill>
                <a:latin typeface="+mn-lt"/>
              </a:rPr>
              <a:t>the</a:t>
            </a:r>
            <a:r>
              <a:rPr lang="de-DE" sz="5400" dirty="0" smtClean="0">
                <a:solidFill>
                  <a:schemeClr val="bg2"/>
                </a:solidFill>
                <a:latin typeface="+mn-lt"/>
              </a:rPr>
              <a:t> </a:t>
            </a:r>
            <a:r>
              <a:rPr lang="de-DE" sz="5400" dirty="0" err="1" smtClean="0">
                <a:solidFill>
                  <a:schemeClr val="bg2"/>
                </a:solidFill>
                <a:latin typeface="+mn-lt"/>
              </a:rPr>
              <a:t>horizon</a:t>
            </a:r>
            <a:r>
              <a:rPr lang="de-DE" sz="5400" dirty="0" smtClean="0">
                <a:solidFill>
                  <a:schemeClr val="bg2"/>
                </a:solidFill>
                <a:latin typeface="+mn-lt"/>
              </a:rPr>
              <a:t>?</a:t>
            </a:r>
            <a:endParaRPr lang="de-DE" sz="54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80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://www.dkfz.de/de/medphysrad/arbeitsgruppen/UltrahochMR/bilder/Gebaeude/7T-Nacht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016596"/>
            <a:ext cx="4116550" cy="283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4" descr="http://www.siemens.com/press/pool/de/pressebilder/photonews/pn200816/pn200816-14_072dp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757" y="4643133"/>
            <a:ext cx="2563444" cy="2082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457200" y="652023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de-DE" sz="4000" b="1" kern="0" dirty="0" err="1" smtClean="0">
                <a:solidFill>
                  <a:schemeClr val="tx2"/>
                </a:solidFill>
              </a:rPr>
              <a:t>Increased</a:t>
            </a:r>
            <a:r>
              <a:rPr lang="de-DE" sz="4000" b="1" kern="0" dirty="0" smtClean="0">
                <a:solidFill>
                  <a:schemeClr val="tx2"/>
                </a:solidFill>
              </a:rPr>
              <a:t> </a:t>
            </a:r>
            <a:r>
              <a:rPr lang="de-DE" sz="4000" b="1" kern="0" dirty="0" err="1" smtClean="0">
                <a:solidFill>
                  <a:schemeClr val="tx2"/>
                </a:solidFill>
              </a:rPr>
              <a:t>spatial</a:t>
            </a:r>
            <a:r>
              <a:rPr lang="de-DE" sz="4000" b="1" kern="0" dirty="0" smtClean="0">
                <a:solidFill>
                  <a:schemeClr val="tx2"/>
                </a:solidFill>
              </a:rPr>
              <a:t> Resolution: </a:t>
            </a:r>
          </a:p>
          <a:p>
            <a:r>
              <a:rPr lang="de-DE" sz="4000" b="1" kern="0" dirty="0" smtClean="0">
                <a:solidFill>
                  <a:schemeClr val="tx2"/>
                </a:solidFill>
              </a:rPr>
              <a:t>7 Tesla</a:t>
            </a:r>
            <a:endParaRPr lang="de-DE" sz="4000" b="1" kern="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4" t="20253" r="18769" b="25452"/>
          <a:stretch/>
        </p:blipFill>
        <p:spPr bwMode="auto">
          <a:xfrm>
            <a:off x="5229513" y="1996223"/>
            <a:ext cx="3316560" cy="316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www.pro-physik.de/SpringboardWebApp/userfiles/prophy/image/Magazin/StefanHell_3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323" y="4373406"/>
            <a:ext cx="33337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68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994" name="Picture 4"/>
          <p:cNvPicPr>
            <a:picLocks noChangeAspect="1" noChangeArrowheads="1"/>
          </p:cNvPicPr>
          <p:nvPr/>
        </p:nvPicPr>
        <p:blipFill>
          <a:blip r:embed="rId3" cstate="print"/>
          <a:srcRect l="16982" t="3499" r="16982" b="1787"/>
          <a:stretch>
            <a:fillRect/>
          </a:stretch>
        </p:blipFill>
        <p:spPr bwMode="auto">
          <a:xfrm>
            <a:off x="4788024" y="1460798"/>
            <a:ext cx="378404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8995" name="Picture 5"/>
          <p:cNvPicPr>
            <a:picLocks noChangeAspect="1" noChangeArrowheads="1"/>
          </p:cNvPicPr>
          <p:nvPr/>
        </p:nvPicPr>
        <p:blipFill>
          <a:blip r:embed="rId4" cstate="print"/>
          <a:srcRect l="23077" t="11794" r="23076" b="10074"/>
          <a:stretch>
            <a:fillRect/>
          </a:stretch>
        </p:blipFill>
        <p:spPr bwMode="auto">
          <a:xfrm>
            <a:off x="45346" y="692696"/>
            <a:ext cx="4526654" cy="59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Alexander Radbruch\Dropbox\Doktoranden\Olli\Siemens Präsentation\GIFs\TOF_komplett_neu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662393"/>
            <a:ext cx="4388653" cy="603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12123"/>
      </p:ext>
    </p:extLst>
  </p:cSld>
  <p:clrMapOvr>
    <a:masterClrMapping/>
  </p:clrMapOvr>
  <p:transition advTm="57688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2" descr="C:\Users\Alexander Radbruch\Dropbox\Doktoranden\Olli\Siemens Präsentation\GIFs\TOF_gbm_neu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7357"/>
            <a:ext cx="5243340" cy="681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 rotWithShape="1">
          <a:blip r:embed="rId3" cstate="print"/>
          <a:srcRect l="21589" t="39496" r="53998" b="12765"/>
          <a:stretch/>
        </p:blipFill>
        <p:spPr bwMode="auto">
          <a:xfrm>
            <a:off x="5278836" y="47357"/>
            <a:ext cx="3865164" cy="6810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852237" y="6233939"/>
            <a:ext cx="5859796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de-DE" sz="3200" dirty="0" err="1">
                <a:solidFill>
                  <a:srgbClr val="FFFF00"/>
                </a:solidFill>
                <a:latin typeface="+mj-lt"/>
              </a:rPr>
              <a:t>Thank</a:t>
            </a:r>
            <a:r>
              <a:rPr lang="de-DE" sz="3200" dirty="0">
                <a:solidFill>
                  <a:srgbClr val="FF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FFFF00"/>
                </a:solidFill>
                <a:latin typeface="+mj-lt"/>
              </a:rPr>
              <a:t>you</a:t>
            </a:r>
            <a:r>
              <a:rPr lang="de-DE" sz="3200" dirty="0">
                <a:solidFill>
                  <a:srgbClr val="FF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FFFF00"/>
                </a:solidFill>
                <a:latin typeface="+mj-lt"/>
              </a:rPr>
              <a:t>for</a:t>
            </a:r>
            <a:r>
              <a:rPr lang="de-DE" sz="3200" dirty="0">
                <a:solidFill>
                  <a:srgbClr val="FF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FFFF00"/>
                </a:solidFill>
                <a:latin typeface="+mj-lt"/>
              </a:rPr>
              <a:t>your</a:t>
            </a:r>
            <a:r>
              <a:rPr lang="de-DE" sz="3200" dirty="0">
                <a:solidFill>
                  <a:srgbClr val="FFFF00"/>
                </a:solidFill>
                <a:latin typeface="+mj-lt"/>
              </a:rPr>
              <a:t> </a:t>
            </a:r>
            <a:r>
              <a:rPr lang="de-DE" sz="3200" dirty="0" err="1">
                <a:solidFill>
                  <a:srgbClr val="FFFF00"/>
                </a:solidFill>
                <a:latin typeface="+mj-lt"/>
              </a:rPr>
              <a:t>attention</a:t>
            </a:r>
            <a:r>
              <a:rPr lang="de-DE" sz="3200" dirty="0">
                <a:solidFill>
                  <a:srgbClr val="FFFF00"/>
                </a:solidFill>
                <a:latin typeface="+mj-lt"/>
              </a:rPr>
              <a:t>!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14656" y="1276351"/>
            <a:ext cx="3962644" cy="418147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eaLnBrk="1" hangingPunct="1">
              <a:lnSpc>
                <a:spcPct val="90000"/>
              </a:lnSpc>
              <a:buNone/>
            </a:pPr>
            <a:r>
              <a:rPr lang="de-DE" sz="2800" b="1" u="sng" kern="0" dirty="0" err="1" smtClean="0">
                <a:solidFill>
                  <a:schemeClr val="tx1"/>
                </a:solidFill>
              </a:rPr>
              <a:t>Conclusion</a:t>
            </a:r>
            <a:endParaRPr lang="de-DE" sz="2800" b="1" u="sng" kern="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de-DE" sz="2000" kern="0" dirty="0" err="1" smtClean="0">
                <a:solidFill>
                  <a:schemeClr val="tx1"/>
                </a:solidFill>
              </a:rPr>
              <a:t>Advanced</a:t>
            </a:r>
            <a:r>
              <a:rPr lang="de-DE" sz="2000" kern="0" dirty="0" smtClean="0">
                <a:solidFill>
                  <a:schemeClr val="tx1"/>
                </a:solidFill>
              </a:rPr>
              <a:t> </a:t>
            </a:r>
            <a:r>
              <a:rPr lang="de-DE" sz="2000" kern="0" dirty="0" err="1" smtClean="0">
                <a:solidFill>
                  <a:schemeClr val="tx1"/>
                </a:solidFill>
              </a:rPr>
              <a:t>imaging</a:t>
            </a:r>
            <a:r>
              <a:rPr lang="de-DE" sz="2000" kern="0" dirty="0" smtClean="0">
                <a:solidFill>
                  <a:schemeClr val="tx1"/>
                </a:solidFill>
              </a:rPr>
              <a:t> </a:t>
            </a:r>
            <a:r>
              <a:rPr lang="de-DE" sz="2000" kern="0" dirty="0" err="1" smtClean="0">
                <a:solidFill>
                  <a:schemeClr val="tx1"/>
                </a:solidFill>
              </a:rPr>
              <a:t>techniques</a:t>
            </a:r>
            <a:r>
              <a:rPr lang="de-DE" sz="2000" kern="0" dirty="0" smtClean="0">
                <a:solidFill>
                  <a:schemeClr val="tx1"/>
                </a:solidFill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kern="0" dirty="0" err="1" smtClean="0">
                <a:solidFill>
                  <a:schemeClr val="tx1"/>
                </a:solidFill>
              </a:rPr>
              <a:t>improve</a:t>
            </a:r>
            <a:r>
              <a:rPr lang="de-DE" sz="2000" kern="0" dirty="0" smtClean="0">
                <a:solidFill>
                  <a:schemeClr val="tx1"/>
                </a:solidFill>
              </a:rPr>
              <a:t> differential </a:t>
            </a:r>
            <a:r>
              <a:rPr lang="de-DE" sz="2000" kern="0" dirty="0" err="1" smtClean="0">
                <a:solidFill>
                  <a:schemeClr val="tx1"/>
                </a:solidFill>
              </a:rPr>
              <a:t>diagnosis</a:t>
            </a:r>
            <a:r>
              <a:rPr lang="de-DE" sz="2000" kern="0" dirty="0" smtClean="0">
                <a:solidFill>
                  <a:schemeClr val="tx1"/>
                </a:solidFill>
              </a:rPr>
              <a:t> </a:t>
            </a:r>
            <a:r>
              <a:rPr lang="de-DE" sz="2000" kern="0" dirty="0" err="1" smtClean="0">
                <a:solidFill>
                  <a:schemeClr val="tx1"/>
                </a:solidFill>
              </a:rPr>
              <a:t>of</a:t>
            </a:r>
            <a:r>
              <a:rPr lang="de-DE" sz="2000" kern="0" dirty="0" smtClean="0">
                <a:solidFill>
                  <a:schemeClr val="tx1"/>
                </a:solidFill>
              </a:rPr>
              <a:t> GBM</a:t>
            </a:r>
          </a:p>
          <a:p>
            <a:pPr lvl="1" eaLnBrk="1" hangingPunct="1">
              <a:lnSpc>
                <a:spcPct val="90000"/>
              </a:lnSpc>
            </a:pPr>
            <a:r>
              <a:rPr lang="de-DE" sz="2000" kern="0" dirty="0" err="1" smtClean="0">
                <a:solidFill>
                  <a:schemeClr val="tx1"/>
                </a:solidFill>
              </a:rPr>
              <a:t>improve</a:t>
            </a:r>
            <a:r>
              <a:rPr lang="de-DE" sz="2000" kern="0" dirty="0" smtClean="0">
                <a:solidFill>
                  <a:schemeClr val="tx1"/>
                </a:solidFill>
              </a:rPr>
              <a:t> </a:t>
            </a:r>
            <a:r>
              <a:rPr lang="de-DE" sz="2000" kern="0" dirty="0" err="1" smtClean="0">
                <a:solidFill>
                  <a:schemeClr val="tx1"/>
                </a:solidFill>
              </a:rPr>
              <a:t>identification</a:t>
            </a:r>
            <a:r>
              <a:rPr lang="de-DE" sz="2000" kern="0" dirty="0" smtClean="0">
                <a:solidFill>
                  <a:schemeClr val="tx1"/>
                </a:solidFill>
              </a:rPr>
              <a:t> </a:t>
            </a:r>
            <a:r>
              <a:rPr lang="de-DE" sz="2000" kern="0" dirty="0" err="1" smtClean="0">
                <a:solidFill>
                  <a:schemeClr val="tx1"/>
                </a:solidFill>
              </a:rPr>
              <a:t>of</a:t>
            </a:r>
            <a:r>
              <a:rPr lang="de-DE" sz="2000" kern="0" dirty="0" smtClean="0">
                <a:solidFill>
                  <a:schemeClr val="tx1"/>
                </a:solidFill>
              </a:rPr>
              <a:t> pseudoprogression/ </a:t>
            </a:r>
            <a:r>
              <a:rPr lang="de-DE" sz="2000" kern="0" dirty="0" err="1" smtClean="0">
                <a:solidFill>
                  <a:schemeClr val="tx1"/>
                </a:solidFill>
              </a:rPr>
              <a:t>pseudoregression</a:t>
            </a:r>
            <a:r>
              <a:rPr lang="de-DE" sz="2000" kern="0" dirty="0" smtClean="0">
                <a:solidFill>
                  <a:schemeClr val="tx1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de-DE" sz="2000" kern="0" dirty="0" err="1" smtClean="0">
                <a:solidFill>
                  <a:schemeClr val="tx1"/>
                </a:solidFill>
              </a:rPr>
              <a:t>Multiparametric</a:t>
            </a:r>
            <a:r>
              <a:rPr lang="de-DE" sz="2000" kern="0" dirty="0" smtClean="0">
                <a:solidFill>
                  <a:schemeClr val="tx1"/>
                </a:solidFill>
              </a:rPr>
              <a:t> </a:t>
            </a:r>
            <a:r>
              <a:rPr lang="de-DE" sz="2000" kern="0" dirty="0" err="1" smtClean="0">
                <a:solidFill>
                  <a:schemeClr val="tx1"/>
                </a:solidFill>
              </a:rPr>
              <a:t>approach</a:t>
            </a:r>
            <a:r>
              <a:rPr lang="de-DE" sz="2000" kern="0" dirty="0" smtClean="0">
                <a:solidFill>
                  <a:schemeClr val="tx1"/>
                </a:solidFill>
              </a:rPr>
              <a:t> </a:t>
            </a:r>
            <a:r>
              <a:rPr lang="de-DE" sz="2000" kern="0" dirty="0" err="1" smtClean="0">
                <a:solidFill>
                  <a:schemeClr val="tx1"/>
                </a:solidFill>
              </a:rPr>
              <a:t>is</a:t>
            </a:r>
            <a:r>
              <a:rPr lang="de-DE" sz="2000" kern="0" dirty="0" smtClean="0">
                <a:solidFill>
                  <a:schemeClr val="tx1"/>
                </a:solidFill>
              </a:rPr>
              <a:t> essential</a:t>
            </a:r>
            <a:endParaRPr lang="de-DE" sz="2000" kern="0" dirty="0" smtClean="0"/>
          </a:p>
          <a:p>
            <a:pPr eaLnBrk="1" hangingPunct="1">
              <a:lnSpc>
                <a:spcPct val="90000"/>
              </a:lnSpc>
            </a:pPr>
            <a:r>
              <a:rPr lang="de-DE" sz="2000" kern="0" dirty="0" err="1" smtClean="0">
                <a:solidFill>
                  <a:srgbClr val="FFFF00"/>
                </a:solidFill>
              </a:rPr>
              <a:t>Standardization</a:t>
            </a:r>
            <a:r>
              <a:rPr lang="de-DE" sz="2000" kern="0" dirty="0" smtClean="0">
                <a:solidFill>
                  <a:srgbClr val="FFFF00"/>
                </a:solidFill>
              </a:rPr>
              <a:t> </a:t>
            </a:r>
            <a:r>
              <a:rPr lang="de-DE" sz="2000" kern="0" dirty="0" err="1" smtClean="0">
                <a:solidFill>
                  <a:srgbClr val="FFFF00"/>
                </a:solidFill>
              </a:rPr>
              <a:t>of</a:t>
            </a:r>
            <a:r>
              <a:rPr lang="de-DE" sz="2000" kern="0" dirty="0" smtClean="0">
                <a:solidFill>
                  <a:srgbClr val="FFFF00"/>
                </a:solidFill>
              </a:rPr>
              <a:t> Imaging </a:t>
            </a:r>
            <a:r>
              <a:rPr lang="de-DE" sz="2000" kern="0" dirty="0" err="1" smtClean="0">
                <a:solidFill>
                  <a:srgbClr val="FFFF00"/>
                </a:solidFill>
              </a:rPr>
              <a:t>parameters</a:t>
            </a:r>
            <a:r>
              <a:rPr lang="de-DE" sz="2000" kern="0" dirty="0" smtClean="0">
                <a:solidFill>
                  <a:srgbClr val="FFFF00"/>
                </a:solidFill>
              </a:rPr>
              <a:t> </a:t>
            </a:r>
            <a:r>
              <a:rPr lang="de-DE" sz="2000" kern="0" dirty="0" err="1" smtClean="0">
                <a:solidFill>
                  <a:srgbClr val="FFFF00"/>
                </a:solidFill>
              </a:rPr>
              <a:t>and</a:t>
            </a:r>
            <a:r>
              <a:rPr lang="de-DE" sz="2000" kern="0" dirty="0" smtClean="0">
                <a:solidFill>
                  <a:srgbClr val="FFFF00"/>
                </a:solidFill>
              </a:rPr>
              <a:t> </a:t>
            </a:r>
            <a:r>
              <a:rPr lang="de-DE" sz="2000" kern="0" dirty="0" err="1" smtClean="0">
                <a:solidFill>
                  <a:srgbClr val="FFFF00"/>
                </a:solidFill>
              </a:rPr>
              <a:t>multicenter</a:t>
            </a:r>
            <a:r>
              <a:rPr lang="de-DE" sz="2000" kern="0" dirty="0" smtClean="0">
                <a:solidFill>
                  <a:srgbClr val="FFFF00"/>
                </a:solidFill>
              </a:rPr>
              <a:t> </a:t>
            </a:r>
            <a:r>
              <a:rPr lang="de-DE" sz="2000" kern="0" dirty="0" err="1" smtClean="0">
                <a:solidFill>
                  <a:srgbClr val="FFFF00"/>
                </a:solidFill>
              </a:rPr>
              <a:t>studies</a:t>
            </a:r>
            <a:r>
              <a:rPr lang="de-DE" sz="2000" kern="0" dirty="0" smtClean="0">
                <a:solidFill>
                  <a:srgbClr val="FFFF00"/>
                </a:solidFill>
              </a:rPr>
              <a:t> </a:t>
            </a:r>
            <a:r>
              <a:rPr lang="de-DE" sz="2000" kern="0" dirty="0" err="1" smtClean="0">
                <a:solidFill>
                  <a:srgbClr val="FFFF00"/>
                </a:solidFill>
              </a:rPr>
              <a:t>are</a:t>
            </a:r>
            <a:r>
              <a:rPr lang="de-DE" sz="2000" kern="0" dirty="0" smtClean="0">
                <a:solidFill>
                  <a:srgbClr val="FFFF00"/>
                </a:solidFill>
              </a:rPr>
              <a:t> </a:t>
            </a:r>
            <a:r>
              <a:rPr lang="de-DE" sz="2000" kern="0" dirty="0" err="1" smtClean="0">
                <a:solidFill>
                  <a:srgbClr val="FFFF00"/>
                </a:solidFill>
              </a:rPr>
              <a:t>urgently</a:t>
            </a:r>
            <a:r>
              <a:rPr lang="de-DE" sz="2000" kern="0" dirty="0" smtClean="0">
                <a:solidFill>
                  <a:srgbClr val="FFFF00"/>
                </a:solidFill>
              </a:rPr>
              <a:t> </a:t>
            </a:r>
            <a:r>
              <a:rPr lang="de-DE" sz="2000" kern="0" dirty="0" err="1" smtClean="0">
                <a:solidFill>
                  <a:srgbClr val="FFFF00"/>
                </a:solidFill>
              </a:rPr>
              <a:t>needed</a:t>
            </a:r>
            <a:endParaRPr lang="de-DE" sz="2000" kern="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10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2"/>
          <p:cNvSpPr>
            <a:spLocks noGrp="1"/>
          </p:cNvSpPr>
          <p:nvPr>
            <p:ph type="title"/>
          </p:nvPr>
        </p:nvSpPr>
        <p:spPr>
          <a:xfrm>
            <a:off x="469900" y="553713"/>
            <a:ext cx="8229600" cy="1143000"/>
          </a:xfrm>
        </p:spPr>
        <p:txBody>
          <a:bodyPr/>
          <a:lstStyle/>
          <a:p>
            <a:pPr eaLnBrk="1" hangingPunct="1"/>
            <a:r>
              <a:rPr lang="de-DE" altLang="de-DE" sz="3600" dirty="0" err="1" smtClean="0"/>
              <a:t>Advanced</a:t>
            </a:r>
            <a:r>
              <a:rPr lang="de-DE" altLang="de-DE" sz="3600" dirty="0" smtClean="0"/>
              <a:t> MRI </a:t>
            </a:r>
            <a:r>
              <a:rPr lang="de-DE" altLang="de-DE" sz="3600" dirty="0" err="1" smtClean="0"/>
              <a:t>for</a:t>
            </a:r>
            <a:r>
              <a:rPr lang="de-DE" altLang="de-DE" sz="3600" dirty="0" smtClean="0"/>
              <a:t> Differential Diagnosis: PCNSL </a:t>
            </a:r>
            <a:r>
              <a:rPr lang="de-DE" altLang="de-DE" sz="3600" dirty="0" err="1" smtClean="0"/>
              <a:t>vs</a:t>
            </a:r>
            <a:r>
              <a:rPr lang="de-DE" altLang="de-DE" sz="3600" dirty="0" smtClean="0"/>
              <a:t> GBM</a:t>
            </a:r>
          </a:p>
        </p:txBody>
      </p:sp>
      <p:pic>
        <p:nvPicPr>
          <p:cNvPr id="39942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5" t="8780" r="3873" b="8720"/>
          <a:stretch>
            <a:fillRect/>
          </a:stretch>
        </p:blipFill>
        <p:spPr bwMode="auto">
          <a:xfrm>
            <a:off x="4981575" y="1835114"/>
            <a:ext cx="3406775" cy="394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3"/>
          <p:cNvSpPr txBox="1">
            <a:spLocks noChangeArrowheads="1"/>
          </p:cNvSpPr>
          <p:nvPr/>
        </p:nvSpPr>
        <p:spPr bwMode="auto">
          <a:xfrm>
            <a:off x="3013075" y="5957032"/>
            <a:ext cx="3143250" cy="830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/>
              <a:t>GBM: Surgery + RCT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/>
              <a:t>PCNSL: No surgery!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52" b="54584"/>
          <a:stretch/>
        </p:blipFill>
        <p:spPr bwMode="auto">
          <a:xfrm>
            <a:off x="1116161" y="1835114"/>
            <a:ext cx="3285209" cy="394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99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2"/>
          <p:cNvSpPr>
            <a:spLocks noGrp="1"/>
          </p:cNvSpPr>
          <p:nvPr>
            <p:ph type="title"/>
          </p:nvPr>
        </p:nvSpPr>
        <p:spPr>
          <a:xfrm>
            <a:off x="469900" y="267271"/>
            <a:ext cx="8229600" cy="1143000"/>
          </a:xfrm>
        </p:spPr>
        <p:txBody>
          <a:bodyPr/>
          <a:lstStyle/>
          <a:p>
            <a:pPr eaLnBrk="1" hangingPunct="1"/>
            <a:r>
              <a:rPr lang="de-DE" altLang="de-DE" sz="3600" dirty="0" smtClean="0"/>
              <a:t>Diffusion Imaging: PCNSL </a:t>
            </a:r>
            <a:r>
              <a:rPr lang="de-DE" altLang="de-DE" sz="3600" dirty="0" err="1" smtClean="0"/>
              <a:t>vs</a:t>
            </a:r>
            <a:r>
              <a:rPr lang="de-DE" altLang="de-DE" sz="3600" dirty="0" smtClean="0"/>
              <a:t> GBM</a:t>
            </a:r>
          </a:p>
        </p:txBody>
      </p:sp>
      <p:pic>
        <p:nvPicPr>
          <p:cNvPr id="39942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5" t="8780" r="3873" b="8720"/>
          <a:stretch>
            <a:fillRect/>
          </a:stretch>
        </p:blipFill>
        <p:spPr bwMode="auto">
          <a:xfrm>
            <a:off x="650856" y="3750910"/>
            <a:ext cx="2046503" cy="236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2" t="51010" b="3377"/>
          <a:stretch/>
        </p:blipFill>
        <p:spPr bwMode="auto">
          <a:xfrm>
            <a:off x="2948161" y="1207151"/>
            <a:ext cx="2078679" cy="24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52" b="54584"/>
          <a:stretch/>
        </p:blipFill>
        <p:spPr bwMode="auto">
          <a:xfrm>
            <a:off x="650856" y="1207151"/>
            <a:ext cx="2046503" cy="24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3" t="50165" b="3350"/>
          <a:stretch/>
        </p:blipFill>
        <p:spPr bwMode="auto">
          <a:xfrm>
            <a:off x="2948161" y="3750910"/>
            <a:ext cx="2000038" cy="236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73" b="3811"/>
          <a:stretch/>
        </p:blipFill>
        <p:spPr bwMode="auto">
          <a:xfrm>
            <a:off x="5464885" y="2167915"/>
            <a:ext cx="2854867" cy="277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3"/>
          <p:cNvSpPr txBox="1">
            <a:spLocks noChangeArrowheads="1"/>
          </p:cNvSpPr>
          <p:nvPr/>
        </p:nvSpPr>
        <p:spPr bwMode="auto">
          <a:xfrm>
            <a:off x="5464884" y="5313463"/>
            <a:ext cx="2464136" cy="83099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smtClean="0">
                <a:solidFill>
                  <a:schemeClr val="tx1"/>
                </a:solidFill>
              </a:rPr>
              <a:t>GBM: High ADC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err="1" smtClean="0">
                <a:solidFill>
                  <a:schemeClr val="tx1"/>
                </a:solidFill>
              </a:rPr>
              <a:t>Lower</a:t>
            </a:r>
            <a:r>
              <a:rPr lang="de-DE" altLang="de-DE" sz="2400" dirty="0" smtClean="0">
                <a:solidFill>
                  <a:schemeClr val="tx1"/>
                </a:solidFill>
              </a:rPr>
              <a:t> </a:t>
            </a:r>
            <a:r>
              <a:rPr lang="de-DE" altLang="de-DE" sz="2400" dirty="0" err="1" smtClean="0">
                <a:solidFill>
                  <a:schemeClr val="tx1"/>
                </a:solidFill>
              </a:rPr>
              <a:t>Cellularity</a:t>
            </a:r>
            <a:endParaRPr lang="de-DE" altLang="de-DE" sz="2400" dirty="0">
              <a:solidFill>
                <a:schemeClr val="tx1"/>
              </a:solidFill>
            </a:endParaRPr>
          </a:p>
        </p:txBody>
      </p:sp>
      <p:sp>
        <p:nvSpPr>
          <p:cNvPr id="12" name="Textfeld 3"/>
          <p:cNvSpPr txBox="1">
            <a:spLocks noChangeArrowheads="1"/>
          </p:cNvSpPr>
          <p:nvPr/>
        </p:nvSpPr>
        <p:spPr bwMode="auto">
          <a:xfrm>
            <a:off x="5464884" y="1207151"/>
            <a:ext cx="2666756" cy="83099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smtClean="0">
                <a:solidFill>
                  <a:schemeClr val="tx1"/>
                </a:solidFill>
              </a:rPr>
              <a:t>PCNSL: Low ADC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smtClean="0">
                <a:solidFill>
                  <a:schemeClr val="tx1"/>
                </a:solidFill>
              </a:rPr>
              <a:t>High </a:t>
            </a:r>
            <a:r>
              <a:rPr lang="de-DE" altLang="de-DE" sz="2400" dirty="0" err="1" smtClean="0">
                <a:solidFill>
                  <a:schemeClr val="tx1"/>
                </a:solidFill>
              </a:rPr>
              <a:t>Cellularity</a:t>
            </a:r>
            <a:endParaRPr lang="de-DE" altLang="de-DE" sz="2400" dirty="0">
              <a:solidFill>
                <a:schemeClr val="tx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5473315" y="4946944"/>
            <a:ext cx="1729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ADC values </a:t>
            </a:r>
            <a:r>
              <a:rPr lang="en-US" sz="1200" dirty="0" smtClean="0">
                <a:solidFill>
                  <a:schemeClr val="bg1"/>
                </a:solidFill>
                <a:latin typeface="+mn-lt"/>
              </a:rPr>
              <a:t>(mm²/sec)</a:t>
            </a:r>
            <a:endParaRPr lang="de-D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feld 1"/>
          <p:cNvSpPr txBox="1"/>
          <p:nvPr/>
        </p:nvSpPr>
        <p:spPr>
          <a:xfrm>
            <a:off x="341526" y="6290628"/>
            <a:ext cx="8582303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 err="1" smtClean="0">
                <a:latin typeface="+mn-lt"/>
              </a:rPr>
              <a:t>Kickingereder</a:t>
            </a:r>
            <a:r>
              <a:rPr lang="en-US" sz="1200" b="1" dirty="0" smtClean="0">
                <a:latin typeface="+mn-lt"/>
              </a:rPr>
              <a:t> P, et al. </a:t>
            </a:r>
            <a:r>
              <a:rPr lang="en-US" sz="1200" b="1" i="1" dirty="0" smtClean="0">
                <a:latin typeface="+mn-lt"/>
              </a:rPr>
              <a:t>AJNR Am J </a:t>
            </a:r>
            <a:r>
              <a:rPr lang="en-US" sz="1200" b="1" i="1" dirty="0" err="1" smtClean="0">
                <a:latin typeface="+mn-lt"/>
              </a:rPr>
              <a:t>Neuroradiol</a:t>
            </a:r>
            <a:r>
              <a:rPr lang="en-US" sz="1200" b="1" i="1" dirty="0" smtClean="0">
                <a:latin typeface="+mn-lt"/>
              </a:rPr>
              <a:t>. </a:t>
            </a:r>
            <a:r>
              <a:rPr lang="en-US" sz="1200" b="1" dirty="0" smtClean="0">
                <a:latin typeface="+mn-lt"/>
              </a:rPr>
              <a:t>2014;35(8):1503-1508.</a:t>
            </a:r>
            <a:endParaRPr lang="de-DE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44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837566" y="989708"/>
            <a:ext cx="3495675" cy="4322762"/>
            <a:chOff x="3372" y="878"/>
            <a:chExt cx="2202" cy="2723"/>
          </a:xfrm>
          <a:solidFill>
            <a:schemeClr val="tx1">
              <a:lumMod val="50000"/>
            </a:schemeClr>
          </a:solidFill>
        </p:grpSpPr>
        <p:sp>
          <p:nvSpPr>
            <p:cNvPr id="13367" name="Rectangle 82"/>
            <p:cNvSpPr>
              <a:spLocks noChangeArrowheads="1"/>
            </p:cNvSpPr>
            <p:nvPr/>
          </p:nvSpPr>
          <p:spPr bwMode="auto">
            <a:xfrm>
              <a:off x="3392" y="905"/>
              <a:ext cx="2158" cy="267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3"/>
            <p:cNvSpPr>
              <a:spLocks/>
            </p:cNvSpPr>
            <p:nvPr/>
          </p:nvSpPr>
          <p:spPr bwMode="auto">
            <a:xfrm>
              <a:off x="3374" y="878"/>
              <a:ext cx="2200" cy="2723"/>
            </a:xfrm>
            <a:custGeom>
              <a:avLst/>
              <a:gdLst/>
              <a:ahLst/>
              <a:cxnLst>
                <a:cxn ang="0">
                  <a:pos x="27" y="2368"/>
                </a:cxn>
                <a:cxn ang="0">
                  <a:pos x="128" y="2057"/>
                </a:cxn>
                <a:cxn ang="0">
                  <a:pos x="329" y="1682"/>
                </a:cxn>
                <a:cxn ang="0">
                  <a:pos x="823" y="1335"/>
                </a:cxn>
                <a:cxn ang="0">
                  <a:pos x="1316" y="1042"/>
                </a:cxn>
                <a:cxn ang="0">
                  <a:pos x="1627" y="740"/>
                </a:cxn>
                <a:cxn ang="0">
                  <a:pos x="1810" y="347"/>
                </a:cxn>
                <a:cxn ang="0">
                  <a:pos x="1856" y="55"/>
                </a:cxn>
                <a:cxn ang="0">
                  <a:pos x="1901" y="27"/>
                </a:cxn>
                <a:cxn ang="0">
                  <a:pos x="2157" y="9"/>
                </a:cxn>
                <a:cxn ang="0">
                  <a:pos x="2157" y="82"/>
                </a:cxn>
                <a:cxn ang="0">
                  <a:pos x="2176" y="384"/>
                </a:cxn>
                <a:cxn ang="0">
                  <a:pos x="2176" y="621"/>
                </a:cxn>
                <a:cxn ang="0">
                  <a:pos x="2057" y="905"/>
                </a:cxn>
                <a:cxn ang="0">
                  <a:pos x="1737" y="1271"/>
                </a:cxn>
                <a:cxn ang="0">
                  <a:pos x="1261" y="1600"/>
                </a:cxn>
                <a:cxn ang="0">
                  <a:pos x="887" y="1810"/>
                </a:cxn>
                <a:cxn ang="0">
                  <a:pos x="631" y="2103"/>
                </a:cxn>
                <a:cxn ang="0">
                  <a:pos x="530" y="2423"/>
                </a:cxn>
                <a:cxn ang="0">
                  <a:pos x="503" y="2679"/>
                </a:cxn>
                <a:cxn ang="0">
                  <a:pos x="365" y="2688"/>
                </a:cxn>
                <a:cxn ang="0">
                  <a:pos x="55" y="2688"/>
                </a:cxn>
                <a:cxn ang="0">
                  <a:pos x="36" y="2624"/>
                </a:cxn>
                <a:cxn ang="0">
                  <a:pos x="27" y="2368"/>
                </a:cxn>
              </a:cxnLst>
              <a:rect l="0" t="0" r="r" b="b"/>
              <a:pathLst>
                <a:path w="2200" h="2723">
                  <a:moveTo>
                    <a:pt x="27" y="2368"/>
                  </a:moveTo>
                  <a:cubicBezTo>
                    <a:pt x="42" y="2274"/>
                    <a:pt x="78" y="2171"/>
                    <a:pt x="128" y="2057"/>
                  </a:cubicBezTo>
                  <a:cubicBezTo>
                    <a:pt x="178" y="1943"/>
                    <a:pt x="213" y="1802"/>
                    <a:pt x="329" y="1682"/>
                  </a:cubicBezTo>
                  <a:cubicBezTo>
                    <a:pt x="445" y="1562"/>
                    <a:pt x="659" y="1442"/>
                    <a:pt x="823" y="1335"/>
                  </a:cubicBezTo>
                  <a:cubicBezTo>
                    <a:pt x="987" y="1228"/>
                    <a:pt x="1182" y="1141"/>
                    <a:pt x="1316" y="1042"/>
                  </a:cubicBezTo>
                  <a:cubicBezTo>
                    <a:pt x="1450" y="943"/>
                    <a:pt x="1545" y="856"/>
                    <a:pt x="1627" y="740"/>
                  </a:cubicBezTo>
                  <a:cubicBezTo>
                    <a:pt x="1709" y="624"/>
                    <a:pt x="1772" y="461"/>
                    <a:pt x="1810" y="347"/>
                  </a:cubicBezTo>
                  <a:cubicBezTo>
                    <a:pt x="1848" y="233"/>
                    <a:pt x="1841" y="108"/>
                    <a:pt x="1856" y="55"/>
                  </a:cubicBezTo>
                  <a:cubicBezTo>
                    <a:pt x="1871" y="2"/>
                    <a:pt x="1851" y="35"/>
                    <a:pt x="1901" y="27"/>
                  </a:cubicBezTo>
                  <a:cubicBezTo>
                    <a:pt x="1951" y="19"/>
                    <a:pt x="2114" y="0"/>
                    <a:pt x="2157" y="9"/>
                  </a:cubicBezTo>
                  <a:cubicBezTo>
                    <a:pt x="2200" y="18"/>
                    <a:pt x="2154" y="20"/>
                    <a:pt x="2157" y="82"/>
                  </a:cubicBezTo>
                  <a:cubicBezTo>
                    <a:pt x="2160" y="144"/>
                    <a:pt x="2173" y="294"/>
                    <a:pt x="2176" y="384"/>
                  </a:cubicBezTo>
                  <a:cubicBezTo>
                    <a:pt x="2179" y="474"/>
                    <a:pt x="2196" y="534"/>
                    <a:pt x="2176" y="621"/>
                  </a:cubicBezTo>
                  <a:cubicBezTo>
                    <a:pt x="2156" y="708"/>
                    <a:pt x="2130" y="797"/>
                    <a:pt x="2057" y="905"/>
                  </a:cubicBezTo>
                  <a:cubicBezTo>
                    <a:pt x="1984" y="1013"/>
                    <a:pt x="1870" y="1155"/>
                    <a:pt x="1737" y="1271"/>
                  </a:cubicBezTo>
                  <a:cubicBezTo>
                    <a:pt x="1604" y="1387"/>
                    <a:pt x="1403" y="1510"/>
                    <a:pt x="1261" y="1600"/>
                  </a:cubicBezTo>
                  <a:cubicBezTo>
                    <a:pt x="1119" y="1690"/>
                    <a:pt x="992" y="1726"/>
                    <a:pt x="887" y="1810"/>
                  </a:cubicBezTo>
                  <a:cubicBezTo>
                    <a:pt x="782" y="1894"/>
                    <a:pt x="690" y="2001"/>
                    <a:pt x="631" y="2103"/>
                  </a:cubicBezTo>
                  <a:cubicBezTo>
                    <a:pt x="572" y="2205"/>
                    <a:pt x="551" y="2327"/>
                    <a:pt x="530" y="2423"/>
                  </a:cubicBezTo>
                  <a:cubicBezTo>
                    <a:pt x="509" y="2519"/>
                    <a:pt x="530" y="2635"/>
                    <a:pt x="503" y="2679"/>
                  </a:cubicBezTo>
                  <a:cubicBezTo>
                    <a:pt x="476" y="2723"/>
                    <a:pt x="440" y="2686"/>
                    <a:pt x="365" y="2688"/>
                  </a:cubicBezTo>
                  <a:cubicBezTo>
                    <a:pt x="290" y="2690"/>
                    <a:pt x="110" y="2699"/>
                    <a:pt x="55" y="2688"/>
                  </a:cubicBezTo>
                  <a:cubicBezTo>
                    <a:pt x="0" y="2677"/>
                    <a:pt x="41" y="2670"/>
                    <a:pt x="36" y="2624"/>
                  </a:cubicBezTo>
                  <a:cubicBezTo>
                    <a:pt x="31" y="2578"/>
                    <a:pt x="12" y="2462"/>
                    <a:pt x="27" y="2368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371" name="Rectangle 84"/>
            <p:cNvSpPr>
              <a:spLocks noChangeArrowheads="1"/>
            </p:cNvSpPr>
            <p:nvPr/>
          </p:nvSpPr>
          <p:spPr bwMode="auto">
            <a:xfrm>
              <a:off x="3383" y="898"/>
              <a:ext cx="2167" cy="2668"/>
            </a:xfrm>
            <a:prstGeom prst="rect">
              <a:avLst/>
            </a:prstGeom>
            <a:grpFill/>
            <a:ln w="381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372" name="Group 85"/>
            <p:cNvGrpSpPr>
              <a:grpSpLocks/>
            </p:cNvGrpSpPr>
            <p:nvPr/>
          </p:nvGrpSpPr>
          <p:grpSpPr bwMode="auto">
            <a:xfrm>
              <a:off x="3372" y="896"/>
              <a:ext cx="2178" cy="2661"/>
              <a:chOff x="3372" y="896"/>
              <a:chExt cx="2178" cy="2661"/>
            </a:xfrm>
            <a:grpFill/>
          </p:grpSpPr>
          <p:sp>
            <p:nvSpPr>
              <p:cNvPr id="13373" name="Freeform 86"/>
              <p:cNvSpPr>
                <a:spLocks/>
              </p:cNvSpPr>
              <p:nvPr/>
            </p:nvSpPr>
            <p:spPr bwMode="auto">
              <a:xfrm>
                <a:off x="3372" y="896"/>
                <a:ext cx="1851" cy="2661"/>
              </a:xfrm>
              <a:custGeom>
                <a:avLst/>
                <a:gdLst>
                  <a:gd name="T0" fmla="*/ 1849 w 1851"/>
                  <a:gd name="T1" fmla="*/ 0 h 2661"/>
                  <a:gd name="T2" fmla="*/ 1830 w 1851"/>
                  <a:gd name="T3" fmla="*/ 256 h 2661"/>
                  <a:gd name="T4" fmla="*/ 1721 w 1851"/>
                  <a:gd name="T5" fmla="*/ 567 h 2661"/>
                  <a:gd name="T6" fmla="*/ 1556 w 1851"/>
                  <a:gd name="T7" fmla="*/ 795 h 2661"/>
                  <a:gd name="T8" fmla="*/ 1364 w 1851"/>
                  <a:gd name="T9" fmla="*/ 978 h 2661"/>
                  <a:gd name="T10" fmla="*/ 1017 w 1851"/>
                  <a:gd name="T11" fmla="*/ 1189 h 2661"/>
                  <a:gd name="T12" fmla="*/ 706 w 1851"/>
                  <a:gd name="T13" fmla="*/ 1381 h 2661"/>
                  <a:gd name="T14" fmla="*/ 395 w 1851"/>
                  <a:gd name="T15" fmla="*/ 1582 h 2661"/>
                  <a:gd name="T16" fmla="*/ 212 w 1851"/>
                  <a:gd name="T17" fmla="*/ 1810 h 2661"/>
                  <a:gd name="T18" fmla="*/ 84 w 1851"/>
                  <a:gd name="T19" fmla="*/ 2130 h 2661"/>
                  <a:gd name="T20" fmla="*/ 11 w 1851"/>
                  <a:gd name="T21" fmla="*/ 2359 h 2661"/>
                  <a:gd name="T22" fmla="*/ 20 w 1851"/>
                  <a:gd name="T23" fmla="*/ 2661 h 266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51"/>
                  <a:gd name="T37" fmla="*/ 0 h 2661"/>
                  <a:gd name="T38" fmla="*/ 1851 w 1851"/>
                  <a:gd name="T39" fmla="*/ 2661 h 266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51" h="2661">
                    <a:moveTo>
                      <a:pt x="1849" y="0"/>
                    </a:moveTo>
                    <a:cubicBezTo>
                      <a:pt x="1850" y="81"/>
                      <a:pt x="1851" y="162"/>
                      <a:pt x="1830" y="256"/>
                    </a:cubicBezTo>
                    <a:cubicBezTo>
                      <a:pt x="1809" y="350"/>
                      <a:pt x="1767" y="477"/>
                      <a:pt x="1721" y="567"/>
                    </a:cubicBezTo>
                    <a:cubicBezTo>
                      <a:pt x="1675" y="657"/>
                      <a:pt x="1615" y="727"/>
                      <a:pt x="1556" y="795"/>
                    </a:cubicBezTo>
                    <a:cubicBezTo>
                      <a:pt x="1497" y="863"/>
                      <a:pt x="1454" y="912"/>
                      <a:pt x="1364" y="978"/>
                    </a:cubicBezTo>
                    <a:cubicBezTo>
                      <a:pt x="1274" y="1044"/>
                      <a:pt x="1127" y="1122"/>
                      <a:pt x="1017" y="1189"/>
                    </a:cubicBezTo>
                    <a:cubicBezTo>
                      <a:pt x="907" y="1256"/>
                      <a:pt x="810" y="1316"/>
                      <a:pt x="706" y="1381"/>
                    </a:cubicBezTo>
                    <a:cubicBezTo>
                      <a:pt x="602" y="1446"/>
                      <a:pt x="477" y="1511"/>
                      <a:pt x="395" y="1582"/>
                    </a:cubicBezTo>
                    <a:cubicBezTo>
                      <a:pt x="313" y="1653"/>
                      <a:pt x="264" y="1719"/>
                      <a:pt x="212" y="1810"/>
                    </a:cubicBezTo>
                    <a:cubicBezTo>
                      <a:pt x="160" y="1901"/>
                      <a:pt x="117" y="2039"/>
                      <a:pt x="84" y="2130"/>
                    </a:cubicBezTo>
                    <a:cubicBezTo>
                      <a:pt x="51" y="2221"/>
                      <a:pt x="22" y="2270"/>
                      <a:pt x="11" y="2359"/>
                    </a:cubicBezTo>
                    <a:cubicBezTo>
                      <a:pt x="0" y="2448"/>
                      <a:pt x="10" y="2554"/>
                      <a:pt x="20" y="2661"/>
                    </a:cubicBezTo>
                  </a:path>
                </a:pathLst>
              </a:custGeom>
              <a:grpFill/>
              <a:ln w="57150">
                <a:solidFill>
                  <a:srgbClr val="FF9F89"/>
                </a:solidFill>
                <a:prstDash val="dash"/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3374" name="Freeform 87"/>
              <p:cNvSpPr>
                <a:spLocks/>
              </p:cNvSpPr>
              <p:nvPr/>
            </p:nvSpPr>
            <p:spPr bwMode="auto">
              <a:xfrm>
                <a:off x="3859" y="1490"/>
                <a:ext cx="1691" cy="2067"/>
              </a:xfrm>
              <a:custGeom>
                <a:avLst/>
                <a:gdLst>
                  <a:gd name="T0" fmla="*/ 8 w 1691"/>
                  <a:gd name="T1" fmla="*/ 2067 h 2067"/>
                  <a:gd name="T2" fmla="*/ 27 w 1691"/>
                  <a:gd name="T3" fmla="*/ 1710 h 2067"/>
                  <a:gd name="T4" fmla="*/ 173 w 1691"/>
                  <a:gd name="T5" fmla="*/ 1427 h 2067"/>
                  <a:gd name="T6" fmla="*/ 402 w 1691"/>
                  <a:gd name="T7" fmla="*/ 1161 h 2067"/>
                  <a:gd name="T8" fmla="*/ 731 w 1691"/>
                  <a:gd name="T9" fmla="*/ 1006 h 2067"/>
                  <a:gd name="T10" fmla="*/ 968 w 1691"/>
                  <a:gd name="T11" fmla="*/ 841 h 2067"/>
                  <a:gd name="T12" fmla="*/ 1224 w 1691"/>
                  <a:gd name="T13" fmla="*/ 649 h 2067"/>
                  <a:gd name="T14" fmla="*/ 1508 w 1691"/>
                  <a:gd name="T15" fmla="*/ 348 h 2067"/>
                  <a:gd name="T16" fmla="*/ 1645 w 1691"/>
                  <a:gd name="T17" fmla="*/ 110 h 2067"/>
                  <a:gd name="T18" fmla="*/ 1691 w 1691"/>
                  <a:gd name="T19" fmla="*/ 0 h 20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91"/>
                  <a:gd name="T31" fmla="*/ 0 h 2067"/>
                  <a:gd name="T32" fmla="*/ 1691 w 1691"/>
                  <a:gd name="T33" fmla="*/ 2067 h 206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91" h="2067">
                    <a:moveTo>
                      <a:pt x="8" y="2067"/>
                    </a:moveTo>
                    <a:cubicBezTo>
                      <a:pt x="4" y="1942"/>
                      <a:pt x="0" y="1817"/>
                      <a:pt x="27" y="1710"/>
                    </a:cubicBezTo>
                    <a:cubicBezTo>
                      <a:pt x="54" y="1603"/>
                      <a:pt x="110" y="1519"/>
                      <a:pt x="173" y="1427"/>
                    </a:cubicBezTo>
                    <a:cubicBezTo>
                      <a:pt x="236" y="1335"/>
                      <a:pt x="309" y="1231"/>
                      <a:pt x="402" y="1161"/>
                    </a:cubicBezTo>
                    <a:cubicBezTo>
                      <a:pt x="495" y="1091"/>
                      <a:pt x="637" y="1059"/>
                      <a:pt x="731" y="1006"/>
                    </a:cubicBezTo>
                    <a:cubicBezTo>
                      <a:pt x="825" y="953"/>
                      <a:pt x="886" y="900"/>
                      <a:pt x="968" y="841"/>
                    </a:cubicBezTo>
                    <a:cubicBezTo>
                      <a:pt x="1050" y="782"/>
                      <a:pt x="1134" y="731"/>
                      <a:pt x="1224" y="649"/>
                    </a:cubicBezTo>
                    <a:cubicBezTo>
                      <a:pt x="1314" y="567"/>
                      <a:pt x="1438" y="438"/>
                      <a:pt x="1508" y="348"/>
                    </a:cubicBezTo>
                    <a:cubicBezTo>
                      <a:pt x="1578" y="258"/>
                      <a:pt x="1615" y="168"/>
                      <a:pt x="1645" y="110"/>
                    </a:cubicBezTo>
                    <a:cubicBezTo>
                      <a:pt x="1675" y="52"/>
                      <a:pt x="1683" y="26"/>
                      <a:pt x="1691" y="0"/>
                    </a:cubicBezTo>
                  </a:path>
                </a:pathLst>
              </a:custGeom>
              <a:grpFill/>
              <a:ln w="57150">
                <a:solidFill>
                  <a:srgbClr val="FF9F89"/>
                </a:solidFill>
                <a:prstDash val="dash"/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5" name="Freeform 76"/>
          <p:cNvSpPr>
            <a:spLocks/>
          </p:cNvSpPr>
          <p:nvPr/>
        </p:nvSpPr>
        <p:spPr bwMode="auto">
          <a:xfrm>
            <a:off x="794828" y="958553"/>
            <a:ext cx="3492500" cy="4322763"/>
          </a:xfrm>
          <a:custGeom>
            <a:avLst/>
            <a:gdLst/>
            <a:ahLst/>
            <a:cxnLst>
              <a:cxn ang="0">
                <a:pos x="27" y="2368"/>
              </a:cxn>
              <a:cxn ang="0">
                <a:pos x="128" y="2057"/>
              </a:cxn>
              <a:cxn ang="0">
                <a:pos x="329" y="1682"/>
              </a:cxn>
              <a:cxn ang="0">
                <a:pos x="823" y="1335"/>
              </a:cxn>
              <a:cxn ang="0">
                <a:pos x="1316" y="1042"/>
              </a:cxn>
              <a:cxn ang="0">
                <a:pos x="1627" y="740"/>
              </a:cxn>
              <a:cxn ang="0">
                <a:pos x="1810" y="347"/>
              </a:cxn>
              <a:cxn ang="0">
                <a:pos x="1856" y="55"/>
              </a:cxn>
              <a:cxn ang="0">
                <a:pos x="1901" y="27"/>
              </a:cxn>
              <a:cxn ang="0">
                <a:pos x="2157" y="9"/>
              </a:cxn>
              <a:cxn ang="0">
                <a:pos x="2157" y="82"/>
              </a:cxn>
              <a:cxn ang="0">
                <a:pos x="2176" y="384"/>
              </a:cxn>
              <a:cxn ang="0">
                <a:pos x="2176" y="621"/>
              </a:cxn>
              <a:cxn ang="0">
                <a:pos x="2057" y="905"/>
              </a:cxn>
              <a:cxn ang="0">
                <a:pos x="1737" y="1271"/>
              </a:cxn>
              <a:cxn ang="0">
                <a:pos x="1261" y="1600"/>
              </a:cxn>
              <a:cxn ang="0">
                <a:pos x="887" y="1810"/>
              </a:cxn>
              <a:cxn ang="0">
                <a:pos x="631" y="2103"/>
              </a:cxn>
              <a:cxn ang="0">
                <a:pos x="530" y="2423"/>
              </a:cxn>
              <a:cxn ang="0">
                <a:pos x="503" y="2679"/>
              </a:cxn>
              <a:cxn ang="0">
                <a:pos x="365" y="2688"/>
              </a:cxn>
              <a:cxn ang="0">
                <a:pos x="55" y="2688"/>
              </a:cxn>
              <a:cxn ang="0">
                <a:pos x="36" y="2624"/>
              </a:cxn>
              <a:cxn ang="0">
                <a:pos x="27" y="2368"/>
              </a:cxn>
            </a:cxnLst>
            <a:rect l="0" t="0" r="r" b="b"/>
            <a:pathLst>
              <a:path w="2200" h="2723">
                <a:moveTo>
                  <a:pt x="27" y="2368"/>
                </a:moveTo>
                <a:cubicBezTo>
                  <a:pt x="42" y="2274"/>
                  <a:pt x="78" y="2171"/>
                  <a:pt x="128" y="2057"/>
                </a:cubicBezTo>
                <a:cubicBezTo>
                  <a:pt x="178" y="1943"/>
                  <a:pt x="213" y="1802"/>
                  <a:pt x="329" y="1682"/>
                </a:cubicBezTo>
                <a:cubicBezTo>
                  <a:pt x="445" y="1562"/>
                  <a:pt x="659" y="1442"/>
                  <a:pt x="823" y="1335"/>
                </a:cubicBezTo>
                <a:cubicBezTo>
                  <a:pt x="987" y="1228"/>
                  <a:pt x="1182" y="1141"/>
                  <a:pt x="1316" y="1042"/>
                </a:cubicBezTo>
                <a:cubicBezTo>
                  <a:pt x="1450" y="943"/>
                  <a:pt x="1545" y="856"/>
                  <a:pt x="1627" y="740"/>
                </a:cubicBezTo>
                <a:cubicBezTo>
                  <a:pt x="1709" y="624"/>
                  <a:pt x="1772" y="461"/>
                  <a:pt x="1810" y="347"/>
                </a:cubicBezTo>
                <a:cubicBezTo>
                  <a:pt x="1848" y="233"/>
                  <a:pt x="1841" y="108"/>
                  <a:pt x="1856" y="55"/>
                </a:cubicBezTo>
                <a:cubicBezTo>
                  <a:pt x="1871" y="2"/>
                  <a:pt x="1851" y="35"/>
                  <a:pt x="1901" y="27"/>
                </a:cubicBezTo>
                <a:cubicBezTo>
                  <a:pt x="1951" y="19"/>
                  <a:pt x="2114" y="0"/>
                  <a:pt x="2157" y="9"/>
                </a:cubicBezTo>
                <a:cubicBezTo>
                  <a:pt x="2200" y="18"/>
                  <a:pt x="2154" y="20"/>
                  <a:pt x="2157" y="82"/>
                </a:cubicBezTo>
                <a:cubicBezTo>
                  <a:pt x="2160" y="144"/>
                  <a:pt x="2173" y="294"/>
                  <a:pt x="2176" y="384"/>
                </a:cubicBezTo>
                <a:cubicBezTo>
                  <a:pt x="2179" y="474"/>
                  <a:pt x="2196" y="534"/>
                  <a:pt x="2176" y="621"/>
                </a:cubicBezTo>
                <a:cubicBezTo>
                  <a:pt x="2156" y="708"/>
                  <a:pt x="2130" y="797"/>
                  <a:pt x="2057" y="905"/>
                </a:cubicBezTo>
                <a:cubicBezTo>
                  <a:pt x="1984" y="1013"/>
                  <a:pt x="1870" y="1155"/>
                  <a:pt x="1737" y="1271"/>
                </a:cubicBezTo>
                <a:cubicBezTo>
                  <a:pt x="1604" y="1387"/>
                  <a:pt x="1403" y="1510"/>
                  <a:pt x="1261" y="1600"/>
                </a:cubicBezTo>
                <a:cubicBezTo>
                  <a:pt x="1119" y="1690"/>
                  <a:pt x="992" y="1726"/>
                  <a:pt x="887" y="1810"/>
                </a:cubicBezTo>
                <a:cubicBezTo>
                  <a:pt x="782" y="1894"/>
                  <a:pt x="690" y="2001"/>
                  <a:pt x="631" y="2103"/>
                </a:cubicBezTo>
                <a:cubicBezTo>
                  <a:pt x="572" y="2205"/>
                  <a:pt x="551" y="2327"/>
                  <a:pt x="530" y="2423"/>
                </a:cubicBezTo>
                <a:cubicBezTo>
                  <a:pt x="509" y="2519"/>
                  <a:pt x="530" y="2635"/>
                  <a:pt x="503" y="2679"/>
                </a:cubicBezTo>
                <a:cubicBezTo>
                  <a:pt x="476" y="2723"/>
                  <a:pt x="440" y="2686"/>
                  <a:pt x="365" y="2688"/>
                </a:cubicBezTo>
                <a:cubicBezTo>
                  <a:pt x="290" y="2690"/>
                  <a:pt x="110" y="2699"/>
                  <a:pt x="55" y="2688"/>
                </a:cubicBezTo>
                <a:cubicBezTo>
                  <a:pt x="0" y="2677"/>
                  <a:pt x="41" y="2670"/>
                  <a:pt x="36" y="2624"/>
                </a:cubicBezTo>
                <a:cubicBezTo>
                  <a:pt x="31" y="2578"/>
                  <a:pt x="12" y="2462"/>
                  <a:pt x="27" y="2368"/>
                </a:cubicBezTo>
                <a:close/>
              </a:path>
            </a:pathLst>
          </a:custGeom>
          <a:gradFill rotWithShape="1">
            <a:gsLst>
              <a:gs pos="0">
                <a:srgbClr val="FF3300">
                  <a:gamma/>
                  <a:shade val="15686"/>
                  <a:invGamma/>
                  <a:alpha val="37000"/>
                </a:srgbClr>
              </a:gs>
              <a:gs pos="50000">
                <a:srgbClr val="FF3300"/>
              </a:gs>
              <a:gs pos="100000">
                <a:srgbClr val="FF3300">
                  <a:gamma/>
                  <a:shade val="15686"/>
                  <a:invGamma/>
                  <a:alpha val="37000"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10" name="Group 88"/>
          <p:cNvGrpSpPr>
            <a:grpSpLocks/>
          </p:cNvGrpSpPr>
          <p:nvPr/>
        </p:nvGrpSpPr>
        <p:grpSpPr bwMode="auto">
          <a:xfrm>
            <a:off x="1001079" y="1338958"/>
            <a:ext cx="3076575" cy="3184525"/>
            <a:chOff x="3504" y="1118"/>
            <a:chExt cx="1938" cy="2006"/>
          </a:xfrm>
        </p:grpSpPr>
        <p:sp>
          <p:nvSpPr>
            <p:cNvPr id="13351" name="Oval 89"/>
            <p:cNvSpPr>
              <a:spLocks noChangeArrowheads="1"/>
            </p:cNvSpPr>
            <p:nvPr/>
          </p:nvSpPr>
          <p:spPr bwMode="auto">
            <a:xfrm>
              <a:off x="4350" y="1118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2" name="Oval 90"/>
            <p:cNvSpPr>
              <a:spLocks noChangeArrowheads="1"/>
            </p:cNvSpPr>
            <p:nvPr/>
          </p:nvSpPr>
          <p:spPr bwMode="auto">
            <a:xfrm>
              <a:off x="5182" y="223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3" name="Oval 91"/>
            <p:cNvSpPr>
              <a:spLocks noChangeArrowheads="1"/>
            </p:cNvSpPr>
            <p:nvPr/>
          </p:nvSpPr>
          <p:spPr bwMode="auto">
            <a:xfrm>
              <a:off x="3920" y="2348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4" name="Oval 92"/>
            <p:cNvSpPr>
              <a:spLocks noChangeArrowheads="1"/>
            </p:cNvSpPr>
            <p:nvPr/>
          </p:nvSpPr>
          <p:spPr bwMode="auto">
            <a:xfrm>
              <a:off x="3804" y="130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5" name="Oval 93"/>
            <p:cNvSpPr>
              <a:spLocks noChangeArrowheads="1"/>
            </p:cNvSpPr>
            <p:nvPr/>
          </p:nvSpPr>
          <p:spPr bwMode="auto">
            <a:xfrm>
              <a:off x="3812" y="2598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6" name="Oval 94"/>
            <p:cNvSpPr>
              <a:spLocks noChangeArrowheads="1"/>
            </p:cNvSpPr>
            <p:nvPr/>
          </p:nvSpPr>
          <p:spPr bwMode="auto">
            <a:xfrm>
              <a:off x="3504" y="2610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7" name="Oval 95"/>
            <p:cNvSpPr>
              <a:spLocks noChangeArrowheads="1"/>
            </p:cNvSpPr>
            <p:nvPr/>
          </p:nvSpPr>
          <p:spPr bwMode="auto">
            <a:xfrm>
              <a:off x="4164" y="1770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8" name="Oval 96"/>
            <p:cNvSpPr>
              <a:spLocks noChangeArrowheads="1"/>
            </p:cNvSpPr>
            <p:nvPr/>
          </p:nvSpPr>
          <p:spPr bwMode="auto">
            <a:xfrm>
              <a:off x="5076" y="262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9" name="Oval 97"/>
            <p:cNvSpPr>
              <a:spLocks noChangeArrowheads="1"/>
            </p:cNvSpPr>
            <p:nvPr/>
          </p:nvSpPr>
          <p:spPr bwMode="auto">
            <a:xfrm>
              <a:off x="4644" y="286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0" name="Oval 98"/>
            <p:cNvSpPr>
              <a:spLocks noChangeArrowheads="1"/>
            </p:cNvSpPr>
            <p:nvPr/>
          </p:nvSpPr>
          <p:spPr bwMode="auto">
            <a:xfrm>
              <a:off x="3626" y="1786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1" name="Oval 99"/>
            <p:cNvSpPr>
              <a:spLocks noChangeArrowheads="1"/>
            </p:cNvSpPr>
            <p:nvPr/>
          </p:nvSpPr>
          <p:spPr bwMode="auto">
            <a:xfrm>
              <a:off x="4434" y="2662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2" name="Oval 100"/>
            <p:cNvSpPr>
              <a:spLocks noChangeArrowheads="1"/>
            </p:cNvSpPr>
            <p:nvPr/>
          </p:nvSpPr>
          <p:spPr bwMode="auto">
            <a:xfrm>
              <a:off x="5148" y="129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3" name="Oval 101"/>
            <p:cNvSpPr>
              <a:spLocks noChangeArrowheads="1"/>
            </p:cNvSpPr>
            <p:nvPr/>
          </p:nvSpPr>
          <p:spPr bwMode="auto">
            <a:xfrm>
              <a:off x="5152" y="153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4" name="Oval 102"/>
            <p:cNvSpPr>
              <a:spLocks noChangeArrowheads="1"/>
            </p:cNvSpPr>
            <p:nvPr/>
          </p:nvSpPr>
          <p:spPr bwMode="auto">
            <a:xfrm>
              <a:off x="4792" y="1768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5" name="Oval 103"/>
            <p:cNvSpPr>
              <a:spLocks noChangeArrowheads="1"/>
            </p:cNvSpPr>
            <p:nvPr/>
          </p:nvSpPr>
          <p:spPr bwMode="auto">
            <a:xfrm>
              <a:off x="4552" y="202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6" name="Oval 104"/>
            <p:cNvSpPr>
              <a:spLocks noChangeArrowheads="1"/>
            </p:cNvSpPr>
            <p:nvPr/>
          </p:nvSpPr>
          <p:spPr bwMode="auto">
            <a:xfrm>
              <a:off x="4550" y="2150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" name="Oval 105"/>
          <p:cNvSpPr>
            <a:spLocks noChangeArrowheads="1"/>
          </p:cNvSpPr>
          <p:nvPr/>
        </p:nvSpPr>
        <p:spPr bwMode="auto">
          <a:xfrm>
            <a:off x="1248729" y="49552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106"/>
          <p:cNvSpPr>
            <a:spLocks noChangeArrowheads="1"/>
          </p:cNvSpPr>
          <p:nvPr/>
        </p:nvSpPr>
        <p:spPr bwMode="auto">
          <a:xfrm>
            <a:off x="994729" y="49298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107"/>
          <p:cNvSpPr>
            <a:spLocks noChangeArrowheads="1"/>
          </p:cNvSpPr>
          <p:nvPr/>
        </p:nvSpPr>
        <p:spPr bwMode="auto">
          <a:xfrm>
            <a:off x="1312229" y="49425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108"/>
          <p:cNvSpPr>
            <a:spLocks noChangeArrowheads="1"/>
          </p:cNvSpPr>
          <p:nvPr/>
        </p:nvSpPr>
        <p:spPr bwMode="auto">
          <a:xfrm>
            <a:off x="937579" y="49298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109"/>
          <p:cNvSpPr>
            <a:spLocks noChangeArrowheads="1"/>
          </p:cNvSpPr>
          <p:nvPr/>
        </p:nvSpPr>
        <p:spPr bwMode="auto">
          <a:xfrm>
            <a:off x="1039179" y="49552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110"/>
          <p:cNvSpPr>
            <a:spLocks noChangeArrowheads="1"/>
          </p:cNvSpPr>
          <p:nvPr/>
        </p:nvSpPr>
        <p:spPr bwMode="auto">
          <a:xfrm>
            <a:off x="1197929" y="496163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111"/>
          <p:cNvSpPr>
            <a:spLocks noChangeArrowheads="1"/>
          </p:cNvSpPr>
          <p:nvPr/>
        </p:nvSpPr>
        <p:spPr bwMode="auto">
          <a:xfrm>
            <a:off x="874079" y="49425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112"/>
          <p:cNvSpPr>
            <a:spLocks noChangeArrowheads="1"/>
          </p:cNvSpPr>
          <p:nvPr/>
        </p:nvSpPr>
        <p:spPr bwMode="auto">
          <a:xfrm>
            <a:off x="1305879" y="4850508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113"/>
          <p:cNvSpPr>
            <a:spLocks noChangeArrowheads="1"/>
          </p:cNvSpPr>
          <p:nvPr/>
        </p:nvSpPr>
        <p:spPr bwMode="auto">
          <a:xfrm>
            <a:off x="1001079" y="48028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114"/>
          <p:cNvSpPr>
            <a:spLocks noChangeArrowheads="1"/>
          </p:cNvSpPr>
          <p:nvPr/>
        </p:nvSpPr>
        <p:spPr bwMode="auto">
          <a:xfrm>
            <a:off x="1210629" y="497433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115"/>
          <p:cNvSpPr>
            <a:spLocks noChangeArrowheads="1"/>
          </p:cNvSpPr>
          <p:nvPr/>
        </p:nvSpPr>
        <p:spPr bwMode="auto">
          <a:xfrm>
            <a:off x="1280479" y="4901308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116"/>
          <p:cNvSpPr>
            <a:spLocks noChangeArrowheads="1"/>
          </p:cNvSpPr>
          <p:nvPr/>
        </p:nvSpPr>
        <p:spPr bwMode="auto">
          <a:xfrm>
            <a:off x="1147129" y="491083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117"/>
          <p:cNvSpPr>
            <a:spLocks noChangeArrowheads="1"/>
          </p:cNvSpPr>
          <p:nvPr/>
        </p:nvSpPr>
        <p:spPr bwMode="auto">
          <a:xfrm>
            <a:off x="1166179" y="49679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118"/>
          <p:cNvSpPr>
            <a:spLocks noChangeArrowheads="1"/>
          </p:cNvSpPr>
          <p:nvPr/>
        </p:nvSpPr>
        <p:spPr bwMode="auto">
          <a:xfrm>
            <a:off x="1026479" y="48663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119"/>
          <p:cNvSpPr>
            <a:spLocks noChangeArrowheads="1"/>
          </p:cNvSpPr>
          <p:nvPr/>
        </p:nvSpPr>
        <p:spPr bwMode="auto">
          <a:xfrm>
            <a:off x="1255079" y="496163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120"/>
          <p:cNvSpPr>
            <a:spLocks noChangeArrowheads="1"/>
          </p:cNvSpPr>
          <p:nvPr/>
        </p:nvSpPr>
        <p:spPr bwMode="auto">
          <a:xfrm>
            <a:off x="1039179" y="493623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uppieren 5"/>
          <p:cNvGrpSpPr/>
          <p:nvPr/>
        </p:nvGrpSpPr>
        <p:grpSpPr>
          <a:xfrm>
            <a:off x="1633335" y="1588905"/>
            <a:ext cx="1819636" cy="2251987"/>
            <a:chOff x="1633335" y="1931805"/>
            <a:chExt cx="1819636" cy="2251987"/>
          </a:xfrm>
        </p:grpSpPr>
        <p:sp>
          <p:nvSpPr>
            <p:cNvPr id="4" name="Pfeil nach unten 3"/>
            <p:cNvSpPr/>
            <p:nvPr/>
          </p:nvSpPr>
          <p:spPr bwMode="auto">
            <a:xfrm rot="19521278">
              <a:off x="3218021" y="3622269"/>
              <a:ext cx="234950" cy="561523"/>
            </a:xfrm>
            <a:prstGeom prst="downArrow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8" name="Pfeil nach unten 57"/>
            <p:cNvSpPr/>
            <p:nvPr/>
          </p:nvSpPr>
          <p:spPr bwMode="auto">
            <a:xfrm rot="8815106">
              <a:off x="2839456" y="1931805"/>
              <a:ext cx="234950" cy="874238"/>
            </a:xfrm>
            <a:prstGeom prst="downArrow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9" name="Pfeil nach unten 58"/>
            <p:cNvSpPr/>
            <p:nvPr/>
          </p:nvSpPr>
          <p:spPr bwMode="auto">
            <a:xfrm rot="8511656">
              <a:off x="1633335" y="2983499"/>
              <a:ext cx="234950" cy="656931"/>
            </a:xfrm>
            <a:prstGeom prst="downArrow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8" name="Textfeld 7"/>
          <p:cNvSpPr txBox="1"/>
          <p:nvPr/>
        </p:nvSpPr>
        <p:spPr>
          <a:xfrm>
            <a:off x="794828" y="504825"/>
            <a:ext cx="349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chemeClr val="tx2"/>
                </a:solidFill>
                <a:latin typeface="+mn-lt"/>
              </a:rPr>
              <a:t>DCE Perfusion</a:t>
            </a:r>
            <a:endParaRPr lang="de-DE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14350" y="5391150"/>
            <a:ext cx="3952875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de-DE" dirty="0" smtClean="0">
                <a:latin typeface="+mn-lt"/>
              </a:rPr>
              <a:t>T1 </a:t>
            </a:r>
            <a:r>
              <a:rPr lang="de-DE" dirty="0" err="1" smtClean="0">
                <a:latin typeface="+mn-lt"/>
              </a:rPr>
              <a:t>effect</a:t>
            </a:r>
            <a:endParaRPr lang="de-DE" dirty="0" smtClean="0"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de-DE" dirty="0" smtClean="0">
                <a:latin typeface="+mn-lt"/>
              </a:rPr>
              <a:t>Assessment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the</a:t>
            </a:r>
            <a:r>
              <a:rPr lang="de-DE" dirty="0" smtClean="0">
                <a:latin typeface="+mn-lt"/>
              </a:rPr>
              <a:t> BBB (</a:t>
            </a:r>
            <a:r>
              <a:rPr lang="de-DE" dirty="0" err="1" smtClean="0">
                <a:latin typeface="+mn-lt"/>
              </a:rPr>
              <a:t>k</a:t>
            </a:r>
            <a:r>
              <a:rPr lang="de-DE" baseline="-25000" dirty="0" err="1" smtClean="0">
                <a:latin typeface="+mn-lt"/>
              </a:rPr>
              <a:t>trans</a:t>
            </a:r>
            <a:r>
              <a:rPr lang="de-DE" dirty="0" smtClean="0">
                <a:latin typeface="+mn-lt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de-DE" dirty="0" smtClean="0">
                <a:latin typeface="+mn-lt"/>
              </a:rPr>
              <a:t>Scan time 4 - 10 min </a:t>
            </a: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914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0.00018 -0.03148 0.00035 -0.06296 0.0125 -0.09722 C 0.02466 -0.13148 0.04757 -0.17917 0.07292 -0.20556 C 0.09827 -0.23194 0.13611 -0.23241 0.16459 -0.25556 C 0.19306 -0.2787 0.2257 -0.3162 0.24375 -0.34444 C 0.26181 -0.37269 0.26806 -0.41157 0.27292 -0.425 " pathEditMode="relative" ptsTypes="aaaa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11111E-6 -8.14815E-6 C 0.00242 -0.03149 0.00485 -0.06297 0.02083 -0.10001 C 0.0368 -0.13704 0.07708 -0.1926 0.09583 -0.22223 C 0.11458 -0.25186 0.13124 -0.26019 0.13333 -0.27778 C 0.13541 -0.29538 0.10798 -0.29399 0.10833 -0.32778 C 0.10867 -0.36158 0.12604 -0.45047 0.13541 -0.48056 C 0.14479 -0.51065 0.15468 -0.5095 0.16458 -0.50834 " pathEditMode="relative" ptsTypes="aaaaa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7778E-6 1.48148E-6 C 0.00208 -0.0301 0.00416 -0.06019 0.0125 -0.08889 C 0.02083 -0.1176 0.03333 -0.15 0.05 -0.17223 C 0.06666 -0.19445 0.10034 -0.21991 0.1125 -0.22223 C 0.12465 -0.22454 0.11007 -0.19491 0.12291 -0.18612 C 0.13576 -0.17732 0.16701 -0.17408 0.18958 -0.16945 C 0.21215 -0.16482 0.23524 -0.16158 0.25833 -0.15834 " pathEditMode="relative" ptsTypes="aaaaaaA">
                                      <p:cBhvr>
                                        <p:cTn id="1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66 -0.01991 C -0.004 -0.04838 -0.00139 -0.07686 0.01007 -0.10602 C 0.02153 -0.13519 0.03958 -0.17038 0.06215 -0.19491 C 0.08472 -0.21945 0.11493 -0.225 0.14548 -0.25325 C 0.17604 -0.28149 0.21076 -0.32292 0.24548 -0.36436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04 -0.02361 C -0.00035 -0.05787 0.00035 -0.09213 0.02812 -0.13195 C 0.0559 -0.17176 0.12604 -0.22222 0.16562 -0.2625 C 0.20521 -0.30278 0.26389 -0.34908 0.26562 -0.37361 C 0.26736 -0.39815 0.21667 -0.41296 0.17604 -0.40972 C 0.13542 -0.40648 0.07864 -0.38033 0.02187 -0.35417 " pathEditMode="relative" ptsTypes="aaaa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C -0.00365 -0.03264 -0.00729 -0.06528 0.01458 -0.10833 C 0.03646 -0.15139 0.09514 -0.22685 0.13125 -0.25833 C 0.16736 -0.28981 0.20555 -0.29907 0.23125 -0.29722 C 0.25694 -0.29537 0.27118 -0.27129 0.28541 -0.24722 " pathEditMode="relative" ptsTypes="aaaaA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-0.02176 C -0.00416 -0.06273 -0.00034 -0.10371 0.02535 -0.14121 C 0.05104 -0.17871 0.11493 -0.22454 0.14618 -0.24676 C 0.17743 -0.26898 0.19514 -0.27176 0.21285 -0.27454 " pathEditMode="relative" ptsTypes="aaaA">
                                      <p:cBhvr>
                                        <p:cTn id="3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C -0.00104 -0.04514 -0.00208 -0.09028 0.01251 -0.10833 C 0.02709 -0.12639 0.06736 -0.11944 0.08751 -0.10833 C 0.10765 -0.09722 0.11772 -0.04305 0.13334 -0.04167 C 0.14897 -0.04028 0.16511 -0.07014 0.18126 -0.1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77778E-6 C -0.00035 -0.02848 -0.00069 -0.05695 0.01667 -0.08889 C 0.03403 -0.12084 0.07986 -0.16575 0.10417 -0.19167 C 0.12847 -0.2176 0.15486 -0.22454 0.1625 -0.24445 C 0.17014 -0.26436 0.16736 -0.27686 0.15 -0.31112 C 0.13264 -0.34538 0.09549 -0.39769 0.05833 -0.45001 " pathEditMode="relative" ptsTypes="aaaaaA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5.55556E-6 C -0.01025 -0.02223 -0.02049 -0.04445 -0.01876 -0.07223 C -0.01702 -0.10001 -0.00383 -0.1389 0.01042 -0.16667 C 0.02466 -0.19445 0.0573 -0.22686 0.06667 -0.2389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C 0.00069 -0.06644 0.00139 -0.13287 -0.00625 -0.17223 C -0.01389 -0.21158 -0.06389 -0.2051 -0.04583 -0.23611 C -0.02778 -0.26713 0.03715 -0.31273 0.10208 -0.35834 " pathEditMode="relative" ptsTypes="aaaA">
                                      <p:cBhvr>
                                        <p:cTn id="4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81481E-6 C 0.01719 -0.00741 0.03438 -0.01481 0.05 -0.025 C 0.06563 -0.03518 0.075 -0.03935 0.09375 -0.06111 C 0.1125 -0.08287 0.1375 -0.11921 0.1625 -0.15555 " pathEditMode="relative" ptsTypes="aaaA">
                                      <p:cBhvr>
                                        <p:cTn id="5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C -0.00903 -0.04097 -0.01806 -0.08194 0.00625 -0.125 C 0.03055 -0.16805 0.10694 -0.21991 0.14583 -0.25833 C 0.18472 -0.29676 0.21736 -0.31852 0.23958 -0.35555 C 0.2618 -0.39259 0.27048 -0.43657 0.27916 -0.48055 " pathEditMode="relative" ptsTypes="aaaaA">
                                      <p:cBhvr>
                                        <p:cTn id="5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1899 C 0.0033 -0.04306 0.00625 -0.06713 0.01701 -0.09121 C 0.02778 -0.11528 0.05694 -0.15093 0.06493 -0.16343 " pathEditMode="relative" ptsTypes="aaA">
                                      <p:cBhvr>
                                        <p:cTn id="6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03704E-6 C -0.0052 -0.05184 -0.01041 -0.1037 0.00417 -0.13888 C 0.01875 -0.17407 0.05938 -0.18379 0.0875 -0.2111 C 0.11563 -0.23842 0.14427 -0.27059 0.17292 -0.30277 " pathEditMode="relative" ptsTypes="aaaA">
                                      <p:cBhvr>
                                        <p:cTn id="6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-0.00295 -0.03565 -0.00591 -0.07129 -0.00417 -0.1 C -0.00243 -0.1287 0.00399 -0.15046 0.01041 -0.17222 " pathEditMode="relative" ptsTypes="aaA">
                                      <p:cBhvr>
                                        <p:cTn id="6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837566" y="989708"/>
            <a:ext cx="3495675" cy="4322762"/>
            <a:chOff x="3372" y="878"/>
            <a:chExt cx="2202" cy="2723"/>
          </a:xfrm>
          <a:solidFill>
            <a:schemeClr val="tx1">
              <a:lumMod val="50000"/>
            </a:schemeClr>
          </a:solidFill>
        </p:grpSpPr>
        <p:sp>
          <p:nvSpPr>
            <p:cNvPr id="13367" name="Rectangle 82"/>
            <p:cNvSpPr>
              <a:spLocks noChangeArrowheads="1"/>
            </p:cNvSpPr>
            <p:nvPr/>
          </p:nvSpPr>
          <p:spPr bwMode="auto">
            <a:xfrm>
              <a:off x="3392" y="905"/>
              <a:ext cx="2158" cy="267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3"/>
            <p:cNvSpPr>
              <a:spLocks/>
            </p:cNvSpPr>
            <p:nvPr/>
          </p:nvSpPr>
          <p:spPr bwMode="auto">
            <a:xfrm>
              <a:off x="3374" y="878"/>
              <a:ext cx="2200" cy="2723"/>
            </a:xfrm>
            <a:custGeom>
              <a:avLst/>
              <a:gdLst/>
              <a:ahLst/>
              <a:cxnLst>
                <a:cxn ang="0">
                  <a:pos x="27" y="2368"/>
                </a:cxn>
                <a:cxn ang="0">
                  <a:pos x="128" y="2057"/>
                </a:cxn>
                <a:cxn ang="0">
                  <a:pos x="329" y="1682"/>
                </a:cxn>
                <a:cxn ang="0">
                  <a:pos x="823" y="1335"/>
                </a:cxn>
                <a:cxn ang="0">
                  <a:pos x="1316" y="1042"/>
                </a:cxn>
                <a:cxn ang="0">
                  <a:pos x="1627" y="740"/>
                </a:cxn>
                <a:cxn ang="0">
                  <a:pos x="1810" y="347"/>
                </a:cxn>
                <a:cxn ang="0">
                  <a:pos x="1856" y="55"/>
                </a:cxn>
                <a:cxn ang="0">
                  <a:pos x="1901" y="27"/>
                </a:cxn>
                <a:cxn ang="0">
                  <a:pos x="2157" y="9"/>
                </a:cxn>
                <a:cxn ang="0">
                  <a:pos x="2157" y="82"/>
                </a:cxn>
                <a:cxn ang="0">
                  <a:pos x="2176" y="384"/>
                </a:cxn>
                <a:cxn ang="0">
                  <a:pos x="2176" y="621"/>
                </a:cxn>
                <a:cxn ang="0">
                  <a:pos x="2057" y="905"/>
                </a:cxn>
                <a:cxn ang="0">
                  <a:pos x="1737" y="1271"/>
                </a:cxn>
                <a:cxn ang="0">
                  <a:pos x="1261" y="1600"/>
                </a:cxn>
                <a:cxn ang="0">
                  <a:pos x="887" y="1810"/>
                </a:cxn>
                <a:cxn ang="0">
                  <a:pos x="631" y="2103"/>
                </a:cxn>
                <a:cxn ang="0">
                  <a:pos x="530" y="2423"/>
                </a:cxn>
                <a:cxn ang="0">
                  <a:pos x="503" y="2679"/>
                </a:cxn>
                <a:cxn ang="0">
                  <a:pos x="365" y="2688"/>
                </a:cxn>
                <a:cxn ang="0">
                  <a:pos x="55" y="2688"/>
                </a:cxn>
                <a:cxn ang="0">
                  <a:pos x="36" y="2624"/>
                </a:cxn>
                <a:cxn ang="0">
                  <a:pos x="27" y="2368"/>
                </a:cxn>
              </a:cxnLst>
              <a:rect l="0" t="0" r="r" b="b"/>
              <a:pathLst>
                <a:path w="2200" h="2723">
                  <a:moveTo>
                    <a:pt x="27" y="2368"/>
                  </a:moveTo>
                  <a:cubicBezTo>
                    <a:pt x="42" y="2274"/>
                    <a:pt x="78" y="2171"/>
                    <a:pt x="128" y="2057"/>
                  </a:cubicBezTo>
                  <a:cubicBezTo>
                    <a:pt x="178" y="1943"/>
                    <a:pt x="213" y="1802"/>
                    <a:pt x="329" y="1682"/>
                  </a:cubicBezTo>
                  <a:cubicBezTo>
                    <a:pt x="445" y="1562"/>
                    <a:pt x="659" y="1442"/>
                    <a:pt x="823" y="1335"/>
                  </a:cubicBezTo>
                  <a:cubicBezTo>
                    <a:pt x="987" y="1228"/>
                    <a:pt x="1182" y="1141"/>
                    <a:pt x="1316" y="1042"/>
                  </a:cubicBezTo>
                  <a:cubicBezTo>
                    <a:pt x="1450" y="943"/>
                    <a:pt x="1545" y="856"/>
                    <a:pt x="1627" y="740"/>
                  </a:cubicBezTo>
                  <a:cubicBezTo>
                    <a:pt x="1709" y="624"/>
                    <a:pt x="1772" y="461"/>
                    <a:pt x="1810" y="347"/>
                  </a:cubicBezTo>
                  <a:cubicBezTo>
                    <a:pt x="1848" y="233"/>
                    <a:pt x="1841" y="108"/>
                    <a:pt x="1856" y="55"/>
                  </a:cubicBezTo>
                  <a:cubicBezTo>
                    <a:pt x="1871" y="2"/>
                    <a:pt x="1851" y="35"/>
                    <a:pt x="1901" y="27"/>
                  </a:cubicBezTo>
                  <a:cubicBezTo>
                    <a:pt x="1951" y="19"/>
                    <a:pt x="2114" y="0"/>
                    <a:pt x="2157" y="9"/>
                  </a:cubicBezTo>
                  <a:cubicBezTo>
                    <a:pt x="2200" y="18"/>
                    <a:pt x="2154" y="20"/>
                    <a:pt x="2157" y="82"/>
                  </a:cubicBezTo>
                  <a:cubicBezTo>
                    <a:pt x="2160" y="144"/>
                    <a:pt x="2173" y="294"/>
                    <a:pt x="2176" y="384"/>
                  </a:cubicBezTo>
                  <a:cubicBezTo>
                    <a:pt x="2179" y="474"/>
                    <a:pt x="2196" y="534"/>
                    <a:pt x="2176" y="621"/>
                  </a:cubicBezTo>
                  <a:cubicBezTo>
                    <a:pt x="2156" y="708"/>
                    <a:pt x="2130" y="797"/>
                    <a:pt x="2057" y="905"/>
                  </a:cubicBezTo>
                  <a:cubicBezTo>
                    <a:pt x="1984" y="1013"/>
                    <a:pt x="1870" y="1155"/>
                    <a:pt x="1737" y="1271"/>
                  </a:cubicBezTo>
                  <a:cubicBezTo>
                    <a:pt x="1604" y="1387"/>
                    <a:pt x="1403" y="1510"/>
                    <a:pt x="1261" y="1600"/>
                  </a:cubicBezTo>
                  <a:cubicBezTo>
                    <a:pt x="1119" y="1690"/>
                    <a:pt x="992" y="1726"/>
                    <a:pt x="887" y="1810"/>
                  </a:cubicBezTo>
                  <a:cubicBezTo>
                    <a:pt x="782" y="1894"/>
                    <a:pt x="690" y="2001"/>
                    <a:pt x="631" y="2103"/>
                  </a:cubicBezTo>
                  <a:cubicBezTo>
                    <a:pt x="572" y="2205"/>
                    <a:pt x="551" y="2327"/>
                    <a:pt x="530" y="2423"/>
                  </a:cubicBezTo>
                  <a:cubicBezTo>
                    <a:pt x="509" y="2519"/>
                    <a:pt x="530" y="2635"/>
                    <a:pt x="503" y="2679"/>
                  </a:cubicBezTo>
                  <a:cubicBezTo>
                    <a:pt x="476" y="2723"/>
                    <a:pt x="440" y="2686"/>
                    <a:pt x="365" y="2688"/>
                  </a:cubicBezTo>
                  <a:cubicBezTo>
                    <a:pt x="290" y="2690"/>
                    <a:pt x="110" y="2699"/>
                    <a:pt x="55" y="2688"/>
                  </a:cubicBezTo>
                  <a:cubicBezTo>
                    <a:pt x="0" y="2677"/>
                    <a:pt x="41" y="2670"/>
                    <a:pt x="36" y="2624"/>
                  </a:cubicBezTo>
                  <a:cubicBezTo>
                    <a:pt x="31" y="2578"/>
                    <a:pt x="12" y="2462"/>
                    <a:pt x="27" y="2368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371" name="Rectangle 84"/>
            <p:cNvSpPr>
              <a:spLocks noChangeArrowheads="1"/>
            </p:cNvSpPr>
            <p:nvPr/>
          </p:nvSpPr>
          <p:spPr bwMode="auto">
            <a:xfrm>
              <a:off x="3383" y="898"/>
              <a:ext cx="2167" cy="2668"/>
            </a:xfrm>
            <a:prstGeom prst="rect">
              <a:avLst/>
            </a:prstGeom>
            <a:grpFill/>
            <a:ln w="381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372" name="Group 85"/>
            <p:cNvGrpSpPr>
              <a:grpSpLocks/>
            </p:cNvGrpSpPr>
            <p:nvPr/>
          </p:nvGrpSpPr>
          <p:grpSpPr bwMode="auto">
            <a:xfrm>
              <a:off x="3372" y="896"/>
              <a:ext cx="2178" cy="2661"/>
              <a:chOff x="3372" y="896"/>
              <a:chExt cx="2178" cy="2661"/>
            </a:xfrm>
            <a:grpFill/>
          </p:grpSpPr>
          <p:sp>
            <p:nvSpPr>
              <p:cNvPr id="13373" name="Freeform 86"/>
              <p:cNvSpPr>
                <a:spLocks/>
              </p:cNvSpPr>
              <p:nvPr/>
            </p:nvSpPr>
            <p:spPr bwMode="auto">
              <a:xfrm>
                <a:off x="3372" y="896"/>
                <a:ext cx="1851" cy="2661"/>
              </a:xfrm>
              <a:custGeom>
                <a:avLst/>
                <a:gdLst>
                  <a:gd name="T0" fmla="*/ 1849 w 1851"/>
                  <a:gd name="T1" fmla="*/ 0 h 2661"/>
                  <a:gd name="T2" fmla="*/ 1830 w 1851"/>
                  <a:gd name="T3" fmla="*/ 256 h 2661"/>
                  <a:gd name="T4" fmla="*/ 1721 w 1851"/>
                  <a:gd name="T5" fmla="*/ 567 h 2661"/>
                  <a:gd name="T6" fmla="*/ 1556 w 1851"/>
                  <a:gd name="T7" fmla="*/ 795 h 2661"/>
                  <a:gd name="T8" fmla="*/ 1364 w 1851"/>
                  <a:gd name="T9" fmla="*/ 978 h 2661"/>
                  <a:gd name="T10" fmla="*/ 1017 w 1851"/>
                  <a:gd name="T11" fmla="*/ 1189 h 2661"/>
                  <a:gd name="T12" fmla="*/ 706 w 1851"/>
                  <a:gd name="T13" fmla="*/ 1381 h 2661"/>
                  <a:gd name="T14" fmla="*/ 395 w 1851"/>
                  <a:gd name="T15" fmla="*/ 1582 h 2661"/>
                  <a:gd name="T16" fmla="*/ 212 w 1851"/>
                  <a:gd name="T17" fmla="*/ 1810 h 2661"/>
                  <a:gd name="T18" fmla="*/ 84 w 1851"/>
                  <a:gd name="T19" fmla="*/ 2130 h 2661"/>
                  <a:gd name="T20" fmla="*/ 11 w 1851"/>
                  <a:gd name="T21" fmla="*/ 2359 h 2661"/>
                  <a:gd name="T22" fmla="*/ 20 w 1851"/>
                  <a:gd name="T23" fmla="*/ 2661 h 266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51"/>
                  <a:gd name="T37" fmla="*/ 0 h 2661"/>
                  <a:gd name="T38" fmla="*/ 1851 w 1851"/>
                  <a:gd name="T39" fmla="*/ 2661 h 266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51" h="2661">
                    <a:moveTo>
                      <a:pt x="1849" y="0"/>
                    </a:moveTo>
                    <a:cubicBezTo>
                      <a:pt x="1850" y="81"/>
                      <a:pt x="1851" y="162"/>
                      <a:pt x="1830" y="256"/>
                    </a:cubicBezTo>
                    <a:cubicBezTo>
                      <a:pt x="1809" y="350"/>
                      <a:pt x="1767" y="477"/>
                      <a:pt x="1721" y="567"/>
                    </a:cubicBezTo>
                    <a:cubicBezTo>
                      <a:pt x="1675" y="657"/>
                      <a:pt x="1615" y="727"/>
                      <a:pt x="1556" y="795"/>
                    </a:cubicBezTo>
                    <a:cubicBezTo>
                      <a:pt x="1497" y="863"/>
                      <a:pt x="1454" y="912"/>
                      <a:pt x="1364" y="978"/>
                    </a:cubicBezTo>
                    <a:cubicBezTo>
                      <a:pt x="1274" y="1044"/>
                      <a:pt x="1127" y="1122"/>
                      <a:pt x="1017" y="1189"/>
                    </a:cubicBezTo>
                    <a:cubicBezTo>
                      <a:pt x="907" y="1256"/>
                      <a:pt x="810" y="1316"/>
                      <a:pt x="706" y="1381"/>
                    </a:cubicBezTo>
                    <a:cubicBezTo>
                      <a:pt x="602" y="1446"/>
                      <a:pt x="477" y="1511"/>
                      <a:pt x="395" y="1582"/>
                    </a:cubicBezTo>
                    <a:cubicBezTo>
                      <a:pt x="313" y="1653"/>
                      <a:pt x="264" y="1719"/>
                      <a:pt x="212" y="1810"/>
                    </a:cubicBezTo>
                    <a:cubicBezTo>
                      <a:pt x="160" y="1901"/>
                      <a:pt x="117" y="2039"/>
                      <a:pt x="84" y="2130"/>
                    </a:cubicBezTo>
                    <a:cubicBezTo>
                      <a:pt x="51" y="2221"/>
                      <a:pt x="22" y="2270"/>
                      <a:pt x="11" y="2359"/>
                    </a:cubicBezTo>
                    <a:cubicBezTo>
                      <a:pt x="0" y="2448"/>
                      <a:pt x="10" y="2554"/>
                      <a:pt x="20" y="2661"/>
                    </a:cubicBezTo>
                  </a:path>
                </a:pathLst>
              </a:custGeom>
              <a:grpFill/>
              <a:ln w="57150">
                <a:solidFill>
                  <a:srgbClr val="FF9F89"/>
                </a:solidFill>
                <a:prstDash val="dash"/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3374" name="Freeform 87"/>
              <p:cNvSpPr>
                <a:spLocks/>
              </p:cNvSpPr>
              <p:nvPr/>
            </p:nvSpPr>
            <p:spPr bwMode="auto">
              <a:xfrm>
                <a:off x="3859" y="1490"/>
                <a:ext cx="1691" cy="2067"/>
              </a:xfrm>
              <a:custGeom>
                <a:avLst/>
                <a:gdLst>
                  <a:gd name="T0" fmla="*/ 8 w 1691"/>
                  <a:gd name="T1" fmla="*/ 2067 h 2067"/>
                  <a:gd name="T2" fmla="*/ 27 w 1691"/>
                  <a:gd name="T3" fmla="*/ 1710 h 2067"/>
                  <a:gd name="T4" fmla="*/ 173 w 1691"/>
                  <a:gd name="T5" fmla="*/ 1427 h 2067"/>
                  <a:gd name="T6" fmla="*/ 402 w 1691"/>
                  <a:gd name="T7" fmla="*/ 1161 h 2067"/>
                  <a:gd name="T8" fmla="*/ 731 w 1691"/>
                  <a:gd name="T9" fmla="*/ 1006 h 2067"/>
                  <a:gd name="T10" fmla="*/ 968 w 1691"/>
                  <a:gd name="T11" fmla="*/ 841 h 2067"/>
                  <a:gd name="T12" fmla="*/ 1224 w 1691"/>
                  <a:gd name="T13" fmla="*/ 649 h 2067"/>
                  <a:gd name="T14" fmla="*/ 1508 w 1691"/>
                  <a:gd name="T15" fmla="*/ 348 h 2067"/>
                  <a:gd name="T16" fmla="*/ 1645 w 1691"/>
                  <a:gd name="T17" fmla="*/ 110 h 2067"/>
                  <a:gd name="T18" fmla="*/ 1691 w 1691"/>
                  <a:gd name="T19" fmla="*/ 0 h 20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91"/>
                  <a:gd name="T31" fmla="*/ 0 h 2067"/>
                  <a:gd name="T32" fmla="*/ 1691 w 1691"/>
                  <a:gd name="T33" fmla="*/ 2067 h 206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91" h="2067">
                    <a:moveTo>
                      <a:pt x="8" y="2067"/>
                    </a:moveTo>
                    <a:cubicBezTo>
                      <a:pt x="4" y="1942"/>
                      <a:pt x="0" y="1817"/>
                      <a:pt x="27" y="1710"/>
                    </a:cubicBezTo>
                    <a:cubicBezTo>
                      <a:pt x="54" y="1603"/>
                      <a:pt x="110" y="1519"/>
                      <a:pt x="173" y="1427"/>
                    </a:cubicBezTo>
                    <a:cubicBezTo>
                      <a:pt x="236" y="1335"/>
                      <a:pt x="309" y="1231"/>
                      <a:pt x="402" y="1161"/>
                    </a:cubicBezTo>
                    <a:cubicBezTo>
                      <a:pt x="495" y="1091"/>
                      <a:pt x="637" y="1059"/>
                      <a:pt x="731" y="1006"/>
                    </a:cubicBezTo>
                    <a:cubicBezTo>
                      <a:pt x="825" y="953"/>
                      <a:pt x="886" y="900"/>
                      <a:pt x="968" y="841"/>
                    </a:cubicBezTo>
                    <a:cubicBezTo>
                      <a:pt x="1050" y="782"/>
                      <a:pt x="1134" y="731"/>
                      <a:pt x="1224" y="649"/>
                    </a:cubicBezTo>
                    <a:cubicBezTo>
                      <a:pt x="1314" y="567"/>
                      <a:pt x="1438" y="438"/>
                      <a:pt x="1508" y="348"/>
                    </a:cubicBezTo>
                    <a:cubicBezTo>
                      <a:pt x="1578" y="258"/>
                      <a:pt x="1615" y="168"/>
                      <a:pt x="1645" y="110"/>
                    </a:cubicBezTo>
                    <a:cubicBezTo>
                      <a:pt x="1675" y="52"/>
                      <a:pt x="1683" y="26"/>
                      <a:pt x="1691" y="0"/>
                    </a:cubicBezTo>
                  </a:path>
                </a:pathLst>
              </a:custGeom>
              <a:grpFill/>
              <a:ln w="57150">
                <a:solidFill>
                  <a:srgbClr val="FF9F89"/>
                </a:solidFill>
                <a:prstDash val="dash"/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67" name="Group 81"/>
          <p:cNvGrpSpPr>
            <a:grpSpLocks/>
          </p:cNvGrpSpPr>
          <p:nvPr/>
        </p:nvGrpSpPr>
        <p:grpSpPr bwMode="auto">
          <a:xfrm>
            <a:off x="5166617" y="972245"/>
            <a:ext cx="3495675" cy="4322762"/>
            <a:chOff x="3372" y="878"/>
            <a:chExt cx="2202" cy="2723"/>
          </a:xfrm>
          <a:solidFill>
            <a:schemeClr val="tx1">
              <a:lumMod val="50000"/>
            </a:schemeClr>
          </a:solidFill>
        </p:grpSpPr>
        <p:sp>
          <p:nvSpPr>
            <p:cNvPr id="68" name="Rectangle 82"/>
            <p:cNvSpPr>
              <a:spLocks noChangeArrowheads="1"/>
            </p:cNvSpPr>
            <p:nvPr/>
          </p:nvSpPr>
          <p:spPr bwMode="auto">
            <a:xfrm>
              <a:off x="3392" y="905"/>
              <a:ext cx="2158" cy="267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83"/>
            <p:cNvSpPr>
              <a:spLocks/>
            </p:cNvSpPr>
            <p:nvPr/>
          </p:nvSpPr>
          <p:spPr bwMode="auto">
            <a:xfrm>
              <a:off x="3374" y="878"/>
              <a:ext cx="2200" cy="2723"/>
            </a:xfrm>
            <a:custGeom>
              <a:avLst/>
              <a:gdLst/>
              <a:ahLst/>
              <a:cxnLst>
                <a:cxn ang="0">
                  <a:pos x="27" y="2368"/>
                </a:cxn>
                <a:cxn ang="0">
                  <a:pos x="128" y="2057"/>
                </a:cxn>
                <a:cxn ang="0">
                  <a:pos x="329" y="1682"/>
                </a:cxn>
                <a:cxn ang="0">
                  <a:pos x="823" y="1335"/>
                </a:cxn>
                <a:cxn ang="0">
                  <a:pos x="1316" y="1042"/>
                </a:cxn>
                <a:cxn ang="0">
                  <a:pos x="1627" y="740"/>
                </a:cxn>
                <a:cxn ang="0">
                  <a:pos x="1810" y="347"/>
                </a:cxn>
                <a:cxn ang="0">
                  <a:pos x="1856" y="55"/>
                </a:cxn>
                <a:cxn ang="0">
                  <a:pos x="1901" y="27"/>
                </a:cxn>
                <a:cxn ang="0">
                  <a:pos x="2157" y="9"/>
                </a:cxn>
                <a:cxn ang="0">
                  <a:pos x="2157" y="82"/>
                </a:cxn>
                <a:cxn ang="0">
                  <a:pos x="2176" y="384"/>
                </a:cxn>
                <a:cxn ang="0">
                  <a:pos x="2176" y="621"/>
                </a:cxn>
                <a:cxn ang="0">
                  <a:pos x="2057" y="905"/>
                </a:cxn>
                <a:cxn ang="0">
                  <a:pos x="1737" y="1271"/>
                </a:cxn>
                <a:cxn ang="0">
                  <a:pos x="1261" y="1600"/>
                </a:cxn>
                <a:cxn ang="0">
                  <a:pos x="887" y="1810"/>
                </a:cxn>
                <a:cxn ang="0">
                  <a:pos x="631" y="2103"/>
                </a:cxn>
                <a:cxn ang="0">
                  <a:pos x="530" y="2423"/>
                </a:cxn>
                <a:cxn ang="0">
                  <a:pos x="503" y="2679"/>
                </a:cxn>
                <a:cxn ang="0">
                  <a:pos x="365" y="2688"/>
                </a:cxn>
                <a:cxn ang="0">
                  <a:pos x="55" y="2688"/>
                </a:cxn>
                <a:cxn ang="0">
                  <a:pos x="36" y="2624"/>
                </a:cxn>
                <a:cxn ang="0">
                  <a:pos x="27" y="2368"/>
                </a:cxn>
              </a:cxnLst>
              <a:rect l="0" t="0" r="r" b="b"/>
              <a:pathLst>
                <a:path w="2200" h="2723">
                  <a:moveTo>
                    <a:pt x="27" y="2368"/>
                  </a:moveTo>
                  <a:cubicBezTo>
                    <a:pt x="42" y="2274"/>
                    <a:pt x="78" y="2171"/>
                    <a:pt x="128" y="2057"/>
                  </a:cubicBezTo>
                  <a:cubicBezTo>
                    <a:pt x="178" y="1943"/>
                    <a:pt x="213" y="1802"/>
                    <a:pt x="329" y="1682"/>
                  </a:cubicBezTo>
                  <a:cubicBezTo>
                    <a:pt x="445" y="1562"/>
                    <a:pt x="659" y="1442"/>
                    <a:pt x="823" y="1335"/>
                  </a:cubicBezTo>
                  <a:cubicBezTo>
                    <a:pt x="987" y="1228"/>
                    <a:pt x="1182" y="1141"/>
                    <a:pt x="1316" y="1042"/>
                  </a:cubicBezTo>
                  <a:cubicBezTo>
                    <a:pt x="1450" y="943"/>
                    <a:pt x="1545" y="856"/>
                    <a:pt x="1627" y="740"/>
                  </a:cubicBezTo>
                  <a:cubicBezTo>
                    <a:pt x="1709" y="624"/>
                    <a:pt x="1772" y="461"/>
                    <a:pt x="1810" y="347"/>
                  </a:cubicBezTo>
                  <a:cubicBezTo>
                    <a:pt x="1848" y="233"/>
                    <a:pt x="1841" y="108"/>
                    <a:pt x="1856" y="55"/>
                  </a:cubicBezTo>
                  <a:cubicBezTo>
                    <a:pt x="1871" y="2"/>
                    <a:pt x="1851" y="35"/>
                    <a:pt x="1901" y="27"/>
                  </a:cubicBezTo>
                  <a:cubicBezTo>
                    <a:pt x="1951" y="19"/>
                    <a:pt x="2114" y="0"/>
                    <a:pt x="2157" y="9"/>
                  </a:cubicBezTo>
                  <a:cubicBezTo>
                    <a:pt x="2200" y="18"/>
                    <a:pt x="2154" y="20"/>
                    <a:pt x="2157" y="82"/>
                  </a:cubicBezTo>
                  <a:cubicBezTo>
                    <a:pt x="2160" y="144"/>
                    <a:pt x="2173" y="294"/>
                    <a:pt x="2176" y="384"/>
                  </a:cubicBezTo>
                  <a:cubicBezTo>
                    <a:pt x="2179" y="474"/>
                    <a:pt x="2196" y="534"/>
                    <a:pt x="2176" y="621"/>
                  </a:cubicBezTo>
                  <a:cubicBezTo>
                    <a:pt x="2156" y="708"/>
                    <a:pt x="2130" y="797"/>
                    <a:pt x="2057" y="905"/>
                  </a:cubicBezTo>
                  <a:cubicBezTo>
                    <a:pt x="1984" y="1013"/>
                    <a:pt x="1870" y="1155"/>
                    <a:pt x="1737" y="1271"/>
                  </a:cubicBezTo>
                  <a:cubicBezTo>
                    <a:pt x="1604" y="1387"/>
                    <a:pt x="1403" y="1510"/>
                    <a:pt x="1261" y="1600"/>
                  </a:cubicBezTo>
                  <a:cubicBezTo>
                    <a:pt x="1119" y="1690"/>
                    <a:pt x="992" y="1726"/>
                    <a:pt x="887" y="1810"/>
                  </a:cubicBezTo>
                  <a:cubicBezTo>
                    <a:pt x="782" y="1894"/>
                    <a:pt x="690" y="2001"/>
                    <a:pt x="631" y="2103"/>
                  </a:cubicBezTo>
                  <a:cubicBezTo>
                    <a:pt x="572" y="2205"/>
                    <a:pt x="551" y="2327"/>
                    <a:pt x="530" y="2423"/>
                  </a:cubicBezTo>
                  <a:cubicBezTo>
                    <a:pt x="509" y="2519"/>
                    <a:pt x="530" y="2635"/>
                    <a:pt x="503" y="2679"/>
                  </a:cubicBezTo>
                  <a:cubicBezTo>
                    <a:pt x="476" y="2723"/>
                    <a:pt x="440" y="2686"/>
                    <a:pt x="365" y="2688"/>
                  </a:cubicBezTo>
                  <a:cubicBezTo>
                    <a:pt x="290" y="2690"/>
                    <a:pt x="110" y="2699"/>
                    <a:pt x="55" y="2688"/>
                  </a:cubicBezTo>
                  <a:cubicBezTo>
                    <a:pt x="0" y="2677"/>
                    <a:pt x="41" y="2670"/>
                    <a:pt x="36" y="2624"/>
                  </a:cubicBezTo>
                  <a:cubicBezTo>
                    <a:pt x="31" y="2578"/>
                    <a:pt x="12" y="2462"/>
                    <a:pt x="27" y="2368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0" name="Rectangle 84"/>
            <p:cNvSpPr>
              <a:spLocks noChangeArrowheads="1"/>
            </p:cNvSpPr>
            <p:nvPr/>
          </p:nvSpPr>
          <p:spPr bwMode="auto">
            <a:xfrm>
              <a:off x="3383" y="898"/>
              <a:ext cx="2167" cy="2668"/>
            </a:xfrm>
            <a:prstGeom prst="rect">
              <a:avLst/>
            </a:prstGeom>
            <a:grpFill/>
            <a:ln w="381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" name="Group 85"/>
            <p:cNvGrpSpPr>
              <a:grpSpLocks/>
            </p:cNvGrpSpPr>
            <p:nvPr/>
          </p:nvGrpSpPr>
          <p:grpSpPr bwMode="auto">
            <a:xfrm>
              <a:off x="3372" y="896"/>
              <a:ext cx="2178" cy="2661"/>
              <a:chOff x="3372" y="896"/>
              <a:chExt cx="2178" cy="2661"/>
            </a:xfrm>
            <a:grpFill/>
          </p:grpSpPr>
          <p:sp>
            <p:nvSpPr>
              <p:cNvPr id="72" name="Freeform 86"/>
              <p:cNvSpPr>
                <a:spLocks/>
              </p:cNvSpPr>
              <p:nvPr/>
            </p:nvSpPr>
            <p:spPr bwMode="auto">
              <a:xfrm>
                <a:off x="3372" y="896"/>
                <a:ext cx="1851" cy="2661"/>
              </a:xfrm>
              <a:custGeom>
                <a:avLst/>
                <a:gdLst>
                  <a:gd name="T0" fmla="*/ 1849 w 1851"/>
                  <a:gd name="T1" fmla="*/ 0 h 2661"/>
                  <a:gd name="T2" fmla="*/ 1830 w 1851"/>
                  <a:gd name="T3" fmla="*/ 256 h 2661"/>
                  <a:gd name="T4" fmla="*/ 1721 w 1851"/>
                  <a:gd name="T5" fmla="*/ 567 h 2661"/>
                  <a:gd name="T6" fmla="*/ 1556 w 1851"/>
                  <a:gd name="T7" fmla="*/ 795 h 2661"/>
                  <a:gd name="T8" fmla="*/ 1364 w 1851"/>
                  <a:gd name="T9" fmla="*/ 978 h 2661"/>
                  <a:gd name="T10" fmla="*/ 1017 w 1851"/>
                  <a:gd name="T11" fmla="*/ 1189 h 2661"/>
                  <a:gd name="T12" fmla="*/ 706 w 1851"/>
                  <a:gd name="T13" fmla="*/ 1381 h 2661"/>
                  <a:gd name="T14" fmla="*/ 395 w 1851"/>
                  <a:gd name="T15" fmla="*/ 1582 h 2661"/>
                  <a:gd name="T16" fmla="*/ 212 w 1851"/>
                  <a:gd name="T17" fmla="*/ 1810 h 2661"/>
                  <a:gd name="T18" fmla="*/ 84 w 1851"/>
                  <a:gd name="T19" fmla="*/ 2130 h 2661"/>
                  <a:gd name="T20" fmla="*/ 11 w 1851"/>
                  <a:gd name="T21" fmla="*/ 2359 h 2661"/>
                  <a:gd name="T22" fmla="*/ 20 w 1851"/>
                  <a:gd name="T23" fmla="*/ 2661 h 266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851"/>
                  <a:gd name="T37" fmla="*/ 0 h 2661"/>
                  <a:gd name="T38" fmla="*/ 1851 w 1851"/>
                  <a:gd name="T39" fmla="*/ 2661 h 266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851" h="2661">
                    <a:moveTo>
                      <a:pt x="1849" y="0"/>
                    </a:moveTo>
                    <a:cubicBezTo>
                      <a:pt x="1850" y="81"/>
                      <a:pt x="1851" y="162"/>
                      <a:pt x="1830" y="256"/>
                    </a:cubicBezTo>
                    <a:cubicBezTo>
                      <a:pt x="1809" y="350"/>
                      <a:pt x="1767" y="477"/>
                      <a:pt x="1721" y="567"/>
                    </a:cubicBezTo>
                    <a:cubicBezTo>
                      <a:pt x="1675" y="657"/>
                      <a:pt x="1615" y="727"/>
                      <a:pt x="1556" y="795"/>
                    </a:cubicBezTo>
                    <a:cubicBezTo>
                      <a:pt x="1497" y="863"/>
                      <a:pt x="1454" y="912"/>
                      <a:pt x="1364" y="978"/>
                    </a:cubicBezTo>
                    <a:cubicBezTo>
                      <a:pt x="1274" y="1044"/>
                      <a:pt x="1127" y="1122"/>
                      <a:pt x="1017" y="1189"/>
                    </a:cubicBezTo>
                    <a:cubicBezTo>
                      <a:pt x="907" y="1256"/>
                      <a:pt x="810" y="1316"/>
                      <a:pt x="706" y="1381"/>
                    </a:cubicBezTo>
                    <a:cubicBezTo>
                      <a:pt x="602" y="1446"/>
                      <a:pt x="477" y="1511"/>
                      <a:pt x="395" y="1582"/>
                    </a:cubicBezTo>
                    <a:cubicBezTo>
                      <a:pt x="313" y="1653"/>
                      <a:pt x="264" y="1719"/>
                      <a:pt x="212" y="1810"/>
                    </a:cubicBezTo>
                    <a:cubicBezTo>
                      <a:pt x="160" y="1901"/>
                      <a:pt x="117" y="2039"/>
                      <a:pt x="84" y="2130"/>
                    </a:cubicBezTo>
                    <a:cubicBezTo>
                      <a:pt x="51" y="2221"/>
                      <a:pt x="22" y="2270"/>
                      <a:pt x="11" y="2359"/>
                    </a:cubicBezTo>
                    <a:cubicBezTo>
                      <a:pt x="0" y="2448"/>
                      <a:pt x="10" y="2554"/>
                      <a:pt x="20" y="2661"/>
                    </a:cubicBezTo>
                  </a:path>
                </a:pathLst>
              </a:custGeom>
              <a:grpFill/>
              <a:ln w="57150">
                <a:solidFill>
                  <a:srgbClr val="FF9F89"/>
                </a:solidFill>
                <a:prstDash val="dash"/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73" name="Freeform 87"/>
              <p:cNvSpPr>
                <a:spLocks/>
              </p:cNvSpPr>
              <p:nvPr/>
            </p:nvSpPr>
            <p:spPr bwMode="auto">
              <a:xfrm>
                <a:off x="3859" y="1490"/>
                <a:ext cx="1691" cy="2067"/>
              </a:xfrm>
              <a:custGeom>
                <a:avLst/>
                <a:gdLst>
                  <a:gd name="T0" fmla="*/ 8 w 1691"/>
                  <a:gd name="T1" fmla="*/ 2067 h 2067"/>
                  <a:gd name="T2" fmla="*/ 27 w 1691"/>
                  <a:gd name="T3" fmla="*/ 1710 h 2067"/>
                  <a:gd name="T4" fmla="*/ 173 w 1691"/>
                  <a:gd name="T5" fmla="*/ 1427 h 2067"/>
                  <a:gd name="T6" fmla="*/ 402 w 1691"/>
                  <a:gd name="T7" fmla="*/ 1161 h 2067"/>
                  <a:gd name="T8" fmla="*/ 731 w 1691"/>
                  <a:gd name="T9" fmla="*/ 1006 h 2067"/>
                  <a:gd name="T10" fmla="*/ 968 w 1691"/>
                  <a:gd name="T11" fmla="*/ 841 h 2067"/>
                  <a:gd name="T12" fmla="*/ 1224 w 1691"/>
                  <a:gd name="T13" fmla="*/ 649 h 2067"/>
                  <a:gd name="T14" fmla="*/ 1508 w 1691"/>
                  <a:gd name="T15" fmla="*/ 348 h 2067"/>
                  <a:gd name="T16" fmla="*/ 1645 w 1691"/>
                  <a:gd name="T17" fmla="*/ 110 h 2067"/>
                  <a:gd name="T18" fmla="*/ 1691 w 1691"/>
                  <a:gd name="T19" fmla="*/ 0 h 20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91"/>
                  <a:gd name="T31" fmla="*/ 0 h 2067"/>
                  <a:gd name="T32" fmla="*/ 1691 w 1691"/>
                  <a:gd name="T33" fmla="*/ 2067 h 206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91" h="2067">
                    <a:moveTo>
                      <a:pt x="8" y="2067"/>
                    </a:moveTo>
                    <a:cubicBezTo>
                      <a:pt x="4" y="1942"/>
                      <a:pt x="0" y="1817"/>
                      <a:pt x="27" y="1710"/>
                    </a:cubicBezTo>
                    <a:cubicBezTo>
                      <a:pt x="54" y="1603"/>
                      <a:pt x="110" y="1519"/>
                      <a:pt x="173" y="1427"/>
                    </a:cubicBezTo>
                    <a:cubicBezTo>
                      <a:pt x="236" y="1335"/>
                      <a:pt x="309" y="1231"/>
                      <a:pt x="402" y="1161"/>
                    </a:cubicBezTo>
                    <a:cubicBezTo>
                      <a:pt x="495" y="1091"/>
                      <a:pt x="637" y="1059"/>
                      <a:pt x="731" y="1006"/>
                    </a:cubicBezTo>
                    <a:cubicBezTo>
                      <a:pt x="825" y="953"/>
                      <a:pt x="886" y="900"/>
                      <a:pt x="968" y="841"/>
                    </a:cubicBezTo>
                    <a:cubicBezTo>
                      <a:pt x="1050" y="782"/>
                      <a:pt x="1134" y="731"/>
                      <a:pt x="1224" y="649"/>
                    </a:cubicBezTo>
                    <a:cubicBezTo>
                      <a:pt x="1314" y="567"/>
                      <a:pt x="1438" y="438"/>
                      <a:pt x="1508" y="348"/>
                    </a:cubicBezTo>
                    <a:cubicBezTo>
                      <a:pt x="1578" y="258"/>
                      <a:pt x="1615" y="168"/>
                      <a:pt x="1645" y="110"/>
                    </a:cubicBezTo>
                    <a:cubicBezTo>
                      <a:pt x="1675" y="52"/>
                      <a:pt x="1683" y="26"/>
                      <a:pt x="1691" y="0"/>
                    </a:cubicBezTo>
                  </a:path>
                </a:pathLst>
              </a:custGeom>
              <a:grpFill/>
              <a:ln w="57150">
                <a:solidFill>
                  <a:srgbClr val="FF9F89"/>
                </a:solidFill>
                <a:prstDash val="dash"/>
                <a:round/>
                <a:headEnd/>
                <a:tailEnd/>
              </a:ln>
              <a:extLst/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5" name="Freeform 76"/>
          <p:cNvSpPr>
            <a:spLocks/>
          </p:cNvSpPr>
          <p:nvPr/>
        </p:nvSpPr>
        <p:spPr bwMode="auto">
          <a:xfrm>
            <a:off x="794828" y="958553"/>
            <a:ext cx="3492500" cy="4322763"/>
          </a:xfrm>
          <a:custGeom>
            <a:avLst/>
            <a:gdLst/>
            <a:ahLst/>
            <a:cxnLst>
              <a:cxn ang="0">
                <a:pos x="27" y="2368"/>
              </a:cxn>
              <a:cxn ang="0">
                <a:pos x="128" y="2057"/>
              </a:cxn>
              <a:cxn ang="0">
                <a:pos x="329" y="1682"/>
              </a:cxn>
              <a:cxn ang="0">
                <a:pos x="823" y="1335"/>
              </a:cxn>
              <a:cxn ang="0">
                <a:pos x="1316" y="1042"/>
              </a:cxn>
              <a:cxn ang="0">
                <a:pos x="1627" y="740"/>
              </a:cxn>
              <a:cxn ang="0">
                <a:pos x="1810" y="347"/>
              </a:cxn>
              <a:cxn ang="0">
                <a:pos x="1856" y="55"/>
              </a:cxn>
              <a:cxn ang="0">
                <a:pos x="1901" y="27"/>
              </a:cxn>
              <a:cxn ang="0">
                <a:pos x="2157" y="9"/>
              </a:cxn>
              <a:cxn ang="0">
                <a:pos x="2157" y="82"/>
              </a:cxn>
              <a:cxn ang="0">
                <a:pos x="2176" y="384"/>
              </a:cxn>
              <a:cxn ang="0">
                <a:pos x="2176" y="621"/>
              </a:cxn>
              <a:cxn ang="0">
                <a:pos x="2057" y="905"/>
              </a:cxn>
              <a:cxn ang="0">
                <a:pos x="1737" y="1271"/>
              </a:cxn>
              <a:cxn ang="0">
                <a:pos x="1261" y="1600"/>
              </a:cxn>
              <a:cxn ang="0">
                <a:pos x="887" y="1810"/>
              </a:cxn>
              <a:cxn ang="0">
                <a:pos x="631" y="2103"/>
              </a:cxn>
              <a:cxn ang="0">
                <a:pos x="530" y="2423"/>
              </a:cxn>
              <a:cxn ang="0">
                <a:pos x="503" y="2679"/>
              </a:cxn>
              <a:cxn ang="0">
                <a:pos x="365" y="2688"/>
              </a:cxn>
              <a:cxn ang="0">
                <a:pos x="55" y="2688"/>
              </a:cxn>
              <a:cxn ang="0">
                <a:pos x="36" y="2624"/>
              </a:cxn>
              <a:cxn ang="0">
                <a:pos x="27" y="2368"/>
              </a:cxn>
            </a:cxnLst>
            <a:rect l="0" t="0" r="r" b="b"/>
            <a:pathLst>
              <a:path w="2200" h="2723">
                <a:moveTo>
                  <a:pt x="27" y="2368"/>
                </a:moveTo>
                <a:cubicBezTo>
                  <a:pt x="42" y="2274"/>
                  <a:pt x="78" y="2171"/>
                  <a:pt x="128" y="2057"/>
                </a:cubicBezTo>
                <a:cubicBezTo>
                  <a:pt x="178" y="1943"/>
                  <a:pt x="213" y="1802"/>
                  <a:pt x="329" y="1682"/>
                </a:cubicBezTo>
                <a:cubicBezTo>
                  <a:pt x="445" y="1562"/>
                  <a:pt x="659" y="1442"/>
                  <a:pt x="823" y="1335"/>
                </a:cubicBezTo>
                <a:cubicBezTo>
                  <a:pt x="987" y="1228"/>
                  <a:pt x="1182" y="1141"/>
                  <a:pt x="1316" y="1042"/>
                </a:cubicBezTo>
                <a:cubicBezTo>
                  <a:pt x="1450" y="943"/>
                  <a:pt x="1545" y="856"/>
                  <a:pt x="1627" y="740"/>
                </a:cubicBezTo>
                <a:cubicBezTo>
                  <a:pt x="1709" y="624"/>
                  <a:pt x="1772" y="461"/>
                  <a:pt x="1810" y="347"/>
                </a:cubicBezTo>
                <a:cubicBezTo>
                  <a:pt x="1848" y="233"/>
                  <a:pt x="1841" y="108"/>
                  <a:pt x="1856" y="55"/>
                </a:cubicBezTo>
                <a:cubicBezTo>
                  <a:pt x="1871" y="2"/>
                  <a:pt x="1851" y="35"/>
                  <a:pt x="1901" y="27"/>
                </a:cubicBezTo>
                <a:cubicBezTo>
                  <a:pt x="1951" y="19"/>
                  <a:pt x="2114" y="0"/>
                  <a:pt x="2157" y="9"/>
                </a:cubicBezTo>
                <a:cubicBezTo>
                  <a:pt x="2200" y="18"/>
                  <a:pt x="2154" y="20"/>
                  <a:pt x="2157" y="82"/>
                </a:cubicBezTo>
                <a:cubicBezTo>
                  <a:pt x="2160" y="144"/>
                  <a:pt x="2173" y="294"/>
                  <a:pt x="2176" y="384"/>
                </a:cubicBezTo>
                <a:cubicBezTo>
                  <a:pt x="2179" y="474"/>
                  <a:pt x="2196" y="534"/>
                  <a:pt x="2176" y="621"/>
                </a:cubicBezTo>
                <a:cubicBezTo>
                  <a:pt x="2156" y="708"/>
                  <a:pt x="2130" y="797"/>
                  <a:pt x="2057" y="905"/>
                </a:cubicBezTo>
                <a:cubicBezTo>
                  <a:pt x="1984" y="1013"/>
                  <a:pt x="1870" y="1155"/>
                  <a:pt x="1737" y="1271"/>
                </a:cubicBezTo>
                <a:cubicBezTo>
                  <a:pt x="1604" y="1387"/>
                  <a:pt x="1403" y="1510"/>
                  <a:pt x="1261" y="1600"/>
                </a:cubicBezTo>
                <a:cubicBezTo>
                  <a:pt x="1119" y="1690"/>
                  <a:pt x="992" y="1726"/>
                  <a:pt x="887" y="1810"/>
                </a:cubicBezTo>
                <a:cubicBezTo>
                  <a:pt x="782" y="1894"/>
                  <a:pt x="690" y="2001"/>
                  <a:pt x="631" y="2103"/>
                </a:cubicBezTo>
                <a:cubicBezTo>
                  <a:pt x="572" y="2205"/>
                  <a:pt x="551" y="2327"/>
                  <a:pt x="530" y="2423"/>
                </a:cubicBezTo>
                <a:cubicBezTo>
                  <a:pt x="509" y="2519"/>
                  <a:pt x="530" y="2635"/>
                  <a:pt x="503" y="2679"/>
                </a:cubicBezTo>
                <a:cubicBezTo>
                  <a:pt x="476" y="2723"/>
                  <a:pt x="440" y="2686"/>
                  <a:pt x="365" y="2688"/>
                </a:cubicBezTo>
                <a:cubicBezTo>
                  <a:pt x="290" y="2690"/>
                  <a:pt x="110" y="2699"/>
                  <a:pt x="55" y="2688"/>
                </a:cubicBezTo>
                <a:cubicBezTo>
                  <a:pt x="0" y="2677"/>
                  <a:pt x="41" y="2670"/>
                  <a:pt x="36" y="2624"/>
                </a:cubicBezTo>
                <a:cubicBezTo>
                  <a:pt x="31" y="2578"/>
                  <a:pt x="12" y="2462"/>
                  <a:pt x="27" y="2368"/>
                </a:cubicBezTo>
                <a:close/>
              </a:path>
            </a:pathLst>
          </a:custGeom>
          <a:gradFill rotWithShape="1">
            <a:gsLst>
              <a:gs pos="0">
                <a:srgbClr val="FF3300">
                  <a:gamma/>
                  <a:shade val="15686"/>
                  <a:invGamma/>
                  <a:alpha val="37000"/>
                </a:srgbClr>
              </a:gs>
              <a:gs pos="50000">
                <a:srgbClr val="FF3300"/>
              </a:gs>
              <a:gs pos="100000">
                <a:srgbClr val="FF3300">
                  <a:gamma/>
                  <a:shade val="15686"/>
                  <a:invGamma/>
                  <a:alpha val="37000"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10" name="Group 88"/>
          <p:cNvGrpSpPr>
            <a:grpSpLocks/>
          </p:cNvGrpSpPr>
          <p:nvPr/>
        </p:nvGrpSpPr>
        <p:grpSpPr bwMode="auto">
          <a:xfrm>
            <a:off x="1001079" y="1338958"/>
            <a:ext cx="3076575" cy="3184525"/>
            <a:chOff x="3504" y="1118"/>
            <a:chExt cx="1938" cy="2006"/>
          </a:xfrm>
        </p:grpSpPr>
        <p:sp>
          <p:nvSpPr>
            <p:cNvPr id="13351" name="Oval 89"/>
            <p:cNvSpPr>
              <a:spLocks noChangeArrowheads="1"/>
            </p:cNvSpPr>
            <p:nvPr/>
          </p:nvSpPr>
          <p:spPr bwMode="auto">
            <a:xfrm>
              <a:off x="4350" y="1118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2" name="Oval 90"/>
            <p:cNvSpPr>
              <a:spLocks noChangeArrowheads="1"/>
            </p:cNvSpPr>
            <p:nvPr/>
          </p:nvSpPr>
          <p:spPr bwMode="auto">
            <a:xfrm>
              <a:off x="5182" y="223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3" name="Oval 91"/>
            <p:cNvSpPr>
              <a:spLocks noChangeArrowheads="1"/>
            </p:cNvSpPr>
            <p:nvPr/>
          </p:nvSpPr>
          <p:spPr bwMode="auto">
            <a:xfrm>
              <a:off x="3920" y="2348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4" name="Oval 92"/>
            <p:cNvSpPr>
              <a:spLocks noChangeArrowheads="1"/>
            </p:cNvSpPr>
            <p:nvPr/>
          </p:nvSpPr>
          <p:spPr bwMode="auto">
            <a:xfrm>
              <a:off x="3804" y="130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5" name="Oval 93"/>
            <p:cNvSpPr>
              <a:spLocks noChangeArrowheads="1"/>
            </p:cNvSpPr>
            <p:nvPr/>
          </p:nvSpPr>
          <p:spPr bwMode="auto">
            <a:xfrm>
              <a:off x="3812" y="2598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6" name="Oval 94"/>
            <p:cNvSpPr>
              <a:spLocks noChangeArrowheads="1"/>
            </p:cNvSpPr>
            <p:nvPr/>
          </p:nvSpPr>
          <p:spPr bwMode="auto">
            <a:xfrm>
              <a:off x="3504" y="2610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7" name="Oval 95"/>
            <p:cNvSpPr>
              <a:spLocks noChangeArrowheads="1"/>
            </p:cNvSpPr>
            <p:nvPr/>
          </p:nvSpPr>
          <p:spPr bwMode="auto">
            <a:xfrm>
              <a:off x="4164" y="1770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8" name="Oval 96"/>
            <p:cNvSpPr>
              <a:spLocks noChangeArrowheads="1"/>
            </p:cNvSpPr>
            <p:nvPr/>
          </p:nvSpPr>
          <p:spPr bwMode="auto">
            <a:xfrm>
              <a:off x="5076" y="262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9" name="Oval 97"/>
            <p:cNvSpPr>
              <a:spLocks noChangeArrowheads="1"/>
            </p:cNvSpPr>
            <p:nvPr/>
          </p:nvSpPr>
          <p:spPr bwMode="auto">
            <a:xfrm>
              <a:off x="4644" y="286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0" name="Oval 98"/>
            <p:cNvSpPr>
              <a:spLocks noChangeArrowheads="1"/>
            </p:cNvSpPr>
            <p:nvPr/>
          </p:nvSpPr>
          <p:spPr bwMode="auto">
            <a:xfrm>
              <a:off x="3626" y="1786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1" name="Oval 99"/>
            <p:cNvSpPr>
              <a:spLocks noChangeArrowheads="1"/>
            </p:cNvSpPr>
            <p:nvPr/>
          </p:nvSpPr>
          <p:spPr bwMode="auto">
            <a:xfrm>
              <a:off x="4434" y="2662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2" name="Oval 100"/>
            <p:cNvSpPr>
              <a:spLocks noChangeArrowheads="1"/>
            </p:cNvSpPr>
            <p:nvPr/>
          </p:nvSpPr>
          <p:spPr bwMode="auto">
            <a:xfrm>
              <a:off x="5148" y="129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3" name="Oval 101"/>
            <p:cNvSpPr>
              <a:spLocks noChangeArrowheads="1"/>
            </p:cNvSpPr>
            <p:nvPr/>
          </p:nvSpPr>
          <p:spPr bwMode="auto">
            <a:xfrm>
              <a:off x="5152" y="153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4" name="Oval 102"/>
            <p:cNvSpPr>
              <a:spLocks noChangeArrowheads="1"/>
            </p:cNvSpPr>
            <p:nvPr/>
          </p:nvSpPr>
          <p:spPr bwMode="auto">
            <a:xfrm>
              <a:off x="4792" y="1768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5" name="Oval 103"/>
            <p:cNvSpPr>
              <a:spLocks noChangeArrowheads="1"/>
            </p:cNvSpPr>
            <p:nvPr/>
          </p:nvSpPr>
          <p:spPr bwMode="auto">
            <a:xfrm>
              <a:off x="4552" y="2024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66" name="Oval 104"/>
            <p:cNvSpPr>
              <a:spLocks noChangeArrowheads="1"/>
            </p:cNvSpPr>
            <p:nvPr/>
          </p:nvSpPr>
          <p:spPr bwMode="auto">
            <a:xfrm>
              <a:off x="4550" y="2150"/>
              <a:ext cx="260" cy="2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" name="Oval 105"/>
          <p:cNvSpPr>
            <a:spLocks noChangeArrowheads="1"/>
          </p:cNvSpPr>
          <p:nvPr/>
        </p:nvSpPr>
        <p:spPr bwMode="auto">
          <a:xfrm>
            <a:off x="1248729" y="49552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106"/>
          <p:cNvSpPr>
            <a:spLocks noChangeArrowheads="1"/>
          </p:cNvSpPr>
          <p:nvPr/>
        </p:nvSpPr>
        <p:spPr bwMode="auto">
          <a:xfrm>
            <a:off x="994729" y="49298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107"/>
          <p:cNvSpPr>
            <a:spLocks noChangeArrowheads="1"/>
          </p:cNvSpPr>
          <p:nvPr/>
        </p:nvSpPr>
        <p:spPr bwMode="auto">
          <a:xfrm>
            <a:off x="1312229" y="49425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108"/>
          <p:cNvSpPr>
            <a:spLocks noChangeArrowheads="1"/>
          </p:cNvSpPr>
          <p:nvPr/>
        </p:nvSpPr>
        <p:spPr bwMode="auto">
          <a:xfrm>
            <a:off x="937579" y="49298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109"/>
          <p:cNvSpPr>
            <a:spLocks noChangeArrowheads="1"/>
          </p:cNvSpPr>
          <p:nvPr/>
        </p:nvSpPr>
        <p:spPr bwMode="auto">
          <a:xfrm>
            <a:off x="1039179" y="49552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110"/>
          <p:cNvSpPr>
            <a:spLocks noChangeArrowheads="1"/>
          </p:cNvSpPr>
          <p:nvPr/>
        </p:nvSpPr>
        <p:spPr bwMode="auto">
          <a:xfrm>
            <a:off x="1197929" y="496163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111"/>
          <p:cNvSpPr>
            <a:spLocks noChangeArrowheads="1"/>
          </p:cNvSpPr>
          <p:nvPr/>
        </p:nvSpPr>
        <p:spPr bwMode="auto">
          <a:xfrm>
            <a:off x="874079" y="49425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112"/>
          <p:cNvSpPr>
            <a:spLocks noChangeArrowheads="1"/>
          </p:cNvSpPr>
          <p:nvPr/>
        </p:nvSpPr>
        <p:spPr bwMode="auto">
          <a:xfrm>
            <a:off x="1305879" y="4850508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113"/>
          <p:cNvSpPr>
            <a:spLocks noChangeArrowheads="1"/>
          </p:cNvSpPr>
          <p:nvPr/>
        </p:nvSpPr>
        <p:spPr bwMode="auto">
          <a:xfrm>
            <a:off x="1001079" y="48028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114"/>
          <p:cNvSpPr>
            <a:spLocks noChangeArrowheads="1"/>
          </p:cNvSpPr>
          <p:nvPr/>
        </p:nvSpPr>
        <p:spPr bwMode="auto">
          <a:xfrm>
            <a:off x="1210629" y="497433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115"/>
          <p:cNvSpPr>
            <a:spLocks noChangeArrowheads="1"/>
          </p:cNvSpPr>
          <p:nvPr/>
        </p:nvSpPr>
        <p:spPr bwMode="auto">
          <a:xfrm>
            <a:off x="1280479" y="4901308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116"/>
          <p:cNvSpPr>
            <a:spLocks noChangeArrowheads="1"/>
          </p:cNvSpPr>
          <p:nvPr/>
        </p:nvSpPr>
        <p:spPr bwMode="auto">
          <a:xfrm>
            <a:off x="1147129" y="491083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117"/>
          <p:cNvSpPr>
            <a:spLocks noChangeArrowheads="1"/>
          </p:cNvSpPr>
          <p:nvPr/>
        </p:nvSpPr>
        <p:spPr bwMode="auto">
          <a:xfrm>
            <a:off x="1166179" y="49679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118"/>
          <p:cNvSpPr>
            <a:spLocks noChangeArrowheads="1"/>
          </p:cNvSpPr>
          <p:nvPr/>
        </p:nvSpPr>
        <p:spPr bwMode="auto">
          <a:xfrm>
            <a:off x="1026479" y="486638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119"/>
          <p:cNvSpPr>
            <a:spLocks noChangeArrowheads="1"/>
          </p:cNvSpPr>
          <p:nvPr/>
        </p:nvSpPr>
        <p:spPr bwMode="auto">
          <a:xfrm>
            <a:off x="1255079" y="496163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120"/>
          <p:cNvSpPr>
            <a:spLocks noChangeArrowheads="1"/>
          </p:cNvSpPr>
          <p:nvPr/>
        </p:nvSpPr>
        <p:spPr bwMode="auto">
          <a:xfrm>
            <a:off x="1039179" y="4936233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uppieren 5"/>
          <p:cNvGrpSpPr/>
          <p:nvPr/>
        </p:nvGrpSpPr>
        <p:grpSpPr>
          <a:xfrm>
            <a:off x="1633335" y="1588905"/>
            <a:ext cx="1819636" cy="2251987"/>
            <a:chOff x="1633335" y="1931805"/>
            <a:chExt cx="1819636" cy="2251987"/>
          </a:xfrm>
        </p:grpSpPr>
        <p:sp>
          <p:nvSpPr>
            <p:cNvPr id="4" name="Pfeil nach unten 3"/>
            <p:cNvSpPr/>
            <p:nvPr/>
          </p:nvSpPr>
          <p:spPr bwMode="auto">
            <a:xfrm rot="19521278">
              <a:off x="3218021" y="3622269"/>
              <a:ext cx="234950" cy="561523"/>
            </a:xfrm>
            <a:prstGeom prst="downArrow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8" name="Pfeil nach unten 57"/>
            <p:cNvSpPr/>
            <p:nvPr/>
          </p:nvSpPr>
          <p:spPr bwMode="auto">
            <a:xfrm rot="8815106">
              <a:off x="2839456" y="1931805"/>
              <a:ext cx="234950" cy="874238"/>
            </a:xfrm>
            <a:prstGeom prst="downArrow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9" name="Pfeil nach unten 58"/>
            <p:cNvSpPr/>
            <p:nvPr/>
          </p:nvSpPr>
          <p:spPr bwMode="auto">
            <a:xfrm rot="8511656">
              <a:off x="1633335" y="2983499"/>
              <a:ext cx="234950" cy="656931"/>
            </a:xfrm>
            <a:prstGeom prst="downArrow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8" name="Textfeld 7"/>
          <p:cNvSpPr txBox="1"/>
          <p:nvPr/>
        </p:nvSpPr>
        <p:spPr>
          <a:xfrm>
            <a:off x="794828" y="504825"/>
            <a:ext cx="349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chemeClr val="tx2"/>
                </a:solidFill>
                <a:latin typeface="+mn-lt"/>
              </a:rPr>
              <a:t>DCE Perfusion</a:t>
            </a:r>
            <a:endParaRPr lang="de-DE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14350" y="5391150"/>
            <a:ext cx="3952875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de-DE" dirty="0" smtClean="0">
                <a:latin typeface="+mn-lt"/>
              </a:rPr>
              <a:t>T1 </a:t>
            </a:r>
            <a:r>
              <a:rPr lang="de-DE" dirty="0" err="1" smtClean="0">
                <a:latin typeface="+mn-lt"/>
              </a:rPr>
              <a:t>effect</a:t>
            </a:r>
            <a:endParaRPr lang="de-DE" dirty="0" smtClean="0"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de-DE" dirty="0" smtClean="0">
                <a:latin typeface="+mn-lt"/>
              </a:rPr>
              <a:t>Assessment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the</a:t>
            </a:r>
            <a:r>
              <a:rPr lang="de-DE" dirty="0" smtClean="0">
                <a:latin typeface="+mn-lt"/>
              </a:rPr>
              <a:t> BBB (</a:t>
            </a:r>
            <a:r>
              <a:rPr lang="de-DE" dirty="0" err="1" smtClean="0">
                <a:latin typeface="+mn-lt"/>
              </a:rPr>
              <a:t>k</a:t>
            </a:r>
            <a:r>
              <a:rPr lang="de-DE" baseline="-25000" dirty="0" err="1" smtClean="0">
                <a:latin typeface="+mn-lt"/>
              </a:rPr>
              <a:t>trans</a:t>
            </a:r>
            <a:r>
              <a:rPr lang="de-DE" dirty="0" smtClean="0">
                <a:latin typeface="+mn-lt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de-DE" dirty="0" smtClean="0">
                <a:latin typeface="+mn-lt"/>
              </a:rPr>
              <a:t>Scan time 4 - 10 min </a:t>
            </a:r>
            <a:endParaRPr lang="de-DE" dirty="0">
              <a:latin typeface="+mn-lt"/>
            </a:endParaRPr>
          </a:p>
        </p:txBody>
      </p:sp>
      <p:sp>
        <p:nvSpPr>
          <p:cNvPr id="64" name="Textfeld 63"/>
          <p:cNvSpPr txBox="1"/>
          <p:nvPr/>
        </p:nvSpPr>
        <p:spPr>
          <a:xfrm>
            <a:off x="5176328" y="504825"/>
            <a:ext cx="349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chemeClr val="tx2"/>
                </a:solidFill>
                <a:latin typeface="+mn-lt"/>
              </a:rPr>
              <a:t>DSC Perfusion</a:t>
            </a:r>
            <a:endParaRPr lang="de-DE" sz="28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66" name="Freeform 76"/>
          <p:cNvSpPr>
            <a:spLocks/>
          </p:cNvSpPr>
          <p:nvPr/>
        </p:nvSpPr>
        <p:spPr bwMode="auto">
          <a:xfrm>
            <a:off x="5123879" y="941090"/>
            <a:ext cx="3492500" cy="4322763"/>
          </a:xfrm>
          <a:custGeom>
            <a:avLst/>
            <a:gdLst/>
            <a:ahLst/>
            <a:cxnLst>
              <a:cxn ang="0">
                <a:pos x="27" y="2368"/>
              </a:cxn>
              <a:cxn ang="0">
                <a:pos x="128" y="2057"/>
              </a:cxn>
              <a:cxn ang="0">
                <a:pos x="329" y="1682"/>
              </a:cxn>
              <a:cxn ang="0">
                <a:pos x="823" y="1335"/>
              </a:cxn>
              <a:cxn ang="0">
                <a:pos x="1316" y="1042"/>
              </a:cxn>
              <a:cxn ang="0">
                <a:pos x="1627" y="740"/>
              </a:cxn>
              <a:cxn ang="0">
                <a:pos x="1810" y="347"/>
              </a:cxn>
              <a:cxn ang="0">
                <a:pos x="1856" y="55"/>
              </a:cxn>
              <a:cxn ang="0">
                <a:pos x="1901" y="27"/>
              </a:cxn>
              <a:cxn ang="0">
                <a:pos x="2157" y="9"/>
              </a:cxn>
              <a:cxn ang="0">
                <a:pos x="2157" y="82"/>
              </a:cxn>
              <a:cxn ang="0">
                <a:pos x="2176" y="384"/>
              </a:cxn>
              <a:cxn ang="0">
                <a:pos x="2176" y="621"/>
              </a:cxn>
              <a:cxn ang="0">
                <a:pos x="2057" y="905"/>
              </a:cxn>
              <a:cxn ang="0">
                <a:pos x="1737" y="1271"/>
              </a:cxn>
              <a:cxn ang="0">
                <a:pos x="1261" y="1600"/>
              </a:cxn>
              <a:cxn ang="0">
                <a:pos x="887" y="1810"/>
              </a:cxn>
              <a:cxn ang="0">
                <a:pos x="631" y="2103"/>
              </a:cxn>
              <a:cxn ang="0">
                <a:pos x="530" y="2423"/>
              </a:cxn>
              <a:cxn ang="0">
                <a:pos x="503" y="2679"/>
              </a:cxn>
              <a:cxn ang="0">
                <a:pos x="365" y="2688"/>
              </a:cxn>
              <a:cxn ang="0">
                <a:pos x="55" y="2688"/>
              </a:cxn>
              <a:cxn ang="0">
                <a:pos x="36" y="2624"/>
              </a:cxn>
              <a:cxn ang="0">
                <a:pos x="27" y="2368"/>
              </a:cxn>
            </a:cxnLst>
            <a:rect l="0" t="0" r="r" b="b"/>
            <a:pathLst>
              <a:path w="2200" h="2723">
                <a:moveTo>
                  <a:pt x="27" y="2368"/>
                </a:moveTo>
                <a:cubicBezTo>
                  <a:pt x="42" y="2274"/>
                  <a:pt x="78" y="2171"/>
                  <a:pt x="128" y="2057"/>
                </a:cubicBezTo>
                <a:cubicBezTo>
                  <a:pt x="178" y="1943"/>
                  <a:pt x="213" y="1802"/>
                  <a:pt x="329" y="1682"/>
                </a:cubicBezTo>
                <a:cubicBezTo>
                  <a:pt x="445" y="1562"/>
                  <a:pt x="659" y="1442"/>
                  <a:pt x="823" y="1335"/>
                </a:cubicBezTo>
                <a:cubicBezTo>
                  <a:pt x="987" y="1228"/>
                  <a:pt x="1182" y="1141"/>
                  <a:pt x="1316" y="1042"/>
                </a:cubicBezTo>
                <a:cubicBezTo>
                  <a:pt x="1450" y="943"/>
                  <a:pt x="1545" y="856"/>
                  <a:pt x="1627" y="740"/>
                </a:cubicBezTo>
                <a:cubicBezTo>
                  <a:pt x="1709" y="624"/>
                  <a:pt x="1772" y="461"/>
                  <a:pt x="1810" y="347"/>
                </a:cubicBezTo>
                <a:cubicBezTo>
                  <a:pt x="1848" y="233"/>
                  <a:pt x="1841" y="108"/>
                  <a:pt x="1856" y="55"/>
                </a:cubicBezTo>
                <a:cubicBezTo>
                  <a:pt x="1871" y="2"/>
                  <a:pt x="1851" y="35"/>
                  <a:pt x="1901" y="27"/>
                </a:cubicBezTo>
                <a:cubicBezTo>
                  <a:pt x="1951" y="19"/>
                  <a:pt x="2114" y="0"/>
                  <a:pt x="2157" y="9"/>
                </a:cubicBezTo>
                <a:cubicBezTo>
                  <a:pt x="2200" y="18"/>
                  <a:pt x="2154" y="20"/>
                  <a:pt x="2157" y="82"/>
                </a:cubicBezTo>
                <a:cubicBezTo>
                  <a:pt x="2160" y="144"/>
                  <a:pt x="2173" y="294"/>
                  <a:pt x="2176" y="384"/>
                </a:cubicBezTo>
                <a:cubicBezTo>
                  <a:pt x="2179" y="474"/>
                  <a:pt x="2196" y="534"/>
                  <a:pt x="2176" y="621"/>
                </a:cubicBezTo>
                <a:cubicBezTo>
                  <a:pt x="2156" y="708"/>
                  <a:pt x="2130" y="797"/>
                  <a:pt x="2057" y="905"/>
                </a:cubicBezTo>
                <a:cubicBezTo>
                  <a:pt x="1984" y="1013"/>
                  <a:pt x="1870" y="1155"/>
                  <a:pt x="1737" y="1271"/>
                </a:cubicBezTo>
                <a:cubicBezTo>
                  <a:pt x="1604" y="1387"/>
                  <a:pt x="1403" y="1510"/>
                  <a:pt x="1261" y="1600"/>
                </a:cubicBezTo>
                <a:cubicBezTo>
                  <a:pt x="1119" y="1690"/>
                  <a:pt x="992" y="1726"/>
                  <a:pt x="887" y="1810"/>
                </a:cubicBezTo>
                <a:cubicBezTo>
                  <a:pt x="782" y="1894"/>
                  <a:pt x="690" y="2001"/>
                  <a:pt x="631" y="2103"/>
                </a:cubicBezTo>
                <a:cubicBezTo>
                  <a:pt x="572" y="2205"/>
                  <a:pt x="551" y="2327"/>
                  <a:pt x="530" y="2423"/>
                </a:cubicBezTo>
                <a:cubicBezTo>
                  <a:pt x="509" y="2519"/>
                  <a:pt x="530" y="2635"/>
                  <a:pt x="503" y="2679"/>
                </a:cubicBezTo>
                <a:cubicBezTo>
                  <a:pt x="476" y="2723"/>
                  <a:pt x="440" y="2686"/>
                  <a:pt x="365" y="2688"/>
                </a:cubicBezTo>
                <a:cubicBezTo>
                  <a:pt x="290" y="2690"/>
                  <a:pt x="110" y="2699"/>
                  <a:pt x="55" y="2688"/>
                </a:cubicBezTo>
                <a:cubicBezTo>
                  <a:pt x="0" y="2677"/>
                  <a:pt x="41" y="2670"/>
                  <a:pt x="36" y="2624"/>
                </a:cubicBezTo>
                <a:cubicBezTo>
                  <a:pt x="31" y="2578"/>
                  <a:pt x="12" y="2462"/>
                  <a:pt x="27" y="2368"/>
                </a:cubicBezTo>
                <a:close/>
              </a:path>
            </a:pathLst>
          </a:custGeom>
          <a:gradFill rotWithShape="1">
            <a:gsLst>
              <a:gs pos="0">
                <a:srgbClr val="FF3300">
                  <a:gamma/>
                  <a:shade val="15686"/>
                  <a:invGamma/>
                  <a:alpha val="37000"/>
                </a:srgbClr>
              </a:gs>
              <a:gs pos="50000">
                <a:srgbClr val="FF3300"/>
              </a:gs>
              <a:gs pos="100000">
                <a:srgbClr val="FF3300">
                  <a:gamma/>
                  <a:shade val="15686"/>
                  <a:invGamma/>
                  <a:alpha val="37000"/>
                </a:srgbClr>
              </a:gs>
            </a:gsLst>
            <a:lin ang="27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4" name="Oval 105"/>
          <p:cNvSpPr>
            <a:spLocks noChangeArrowheads="1"/>
          </p:cNvSpPr>
          <p:nvPr/>
        </p:nvSpPr>
        <p:spPr bwMode="auto">
          <a:xfrm>
            <a:off x="5577780" y="493782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106"/>
          <p:cNvSpPr>
            <a:spLocks noChangeArrowheads="1"/>
          </p:cNvSpPr>
          <p:nvPr/>
        </p:nvSpPr>
        <p:spPr bwMode="auto">
          <a:xfrm>
            <a:off x="5323780" y="491242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107"/>
          <p:cNvSpPr>
            <a:spLocks noChangeArrowheads="1"/>
          </p:cNvSpPr>
          <p:nvPr/>
        </p:nvSpPr>
        <p:spPr bwMode="auto">
          <a:xfrm>
            <a:off x="5641280" y="492512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108"/>
          <p:cNvSpPr>
            <a:spLocks noChangeArrowheads="1"/>
          </p:cNvSpPr>
          <p:nvPr/>
        </p:nvSpPr>
        <p:spPr bwMode="auto">
          <a:xfrm>
            <a:off x="5266630" y="491242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109"/>
          <p:cNvSpPr>
            <a:spLocks noChangeArrowheads="1"/>
          </p:cNvSpPr>
          <p:nvPr/>
        </p:nvSpPr>
        <p:spPr bwMode="auto">
          <a:xfrm>
            <a:off x="5368230" y="493782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110"/>
          <p:cNvSpPr>
            <a:spLocks noChangeArrowheads="1"/>
          </p:cNvSpPr>
          <p:nvPr/>
        </p:nvSpPr>
        <p:spPr bwMode="auto">
          <a:xfrm>
            <a:off x="5526980" y="494417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111"/>
          <p:cNvSpPr>
            <a:spLocks noChangeArrowheads="1"/>
          </p:cNvSpPr>
          <p:nvPr/>
        </p:nvSpPr>
        <p:spPr bwMode="auto">
          <a:xfrm>
            <a:off x="5203130" y="492512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112"/>
          <p:cNvSpPr>
            <a:spLocks noChangeArrowheads="1"/>
          </p:cNvSpPr>
          <p:nvPr/>
        </p:nvSpPr>
        <p:spPr bwMode="auto">
          <a:xfrm>
            <a:off x="5634930" y="4833045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113"/>
          <p:cNvSpPr>
            <a:spLocks noChangeArrowheads="1"/>
          </p:cNvSpPr>
          <p:nvPr/>
        </p:nvSpPr>
        <p:spPr bwMode="auto">
          <a:xfrm>
            <a:off x="5330130" y="478542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114"/>
          <p:cNvSpPr>
            <a:spLocks noChangeArrowheads="1"/>
          </p:cNvSpPr>
          <p:nvPr/>
        </p:nvSpPr>
        <p:spPr bwMode="auto">
          <a:xfrm>
            <a:off x="5539680" y="495687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115"/>
          <p:cNvSpPr>
            <a:spLocks noChangeArrowheads="1"/>
          </p:cNvSpPr>
          <p:nvPr/>
        </p:nvSpPr>
        <p:spPr bwMode="auto">
          <a:xfrm>
            <a:off x="5609530" y="4883845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116"/>
          <p:cNvSpPr>
            <a:spLocks noChangeArrowheads="1"/>
          </p:cNvSpPr>
          <p:nvPr/>
        </p:nvSpPr>
        <p:spPr bwMode="auto">
          <a:xfrm>
            <a:off x="5476180" y="489337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Oval 117"/>
          <p:cNvSpPr>
            <a:spLocks noChangeArrowheads="1"/>
          </p:cNvSpPr>
          <p:nvPr/>
        </p:nvSpPr>
        <p:spPr bwMode="auto">
          <a:xfrm>
            <a:off x="5495230" y="495052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Oval 118"/>
          <p:cNvSpPr>
            <a:spLocks noChangeArrowheads="1"/>
          </p:cNvSpPr>
          <p:nvPr/>
        </p:nvSpPr>
        <p:spPr bwMode="auto">
          <a:xfrm>
            <a:off x="5355530" y="484892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Oval 119"/>
          <p:cNvSpPr>
            <a:spLocks noChangeArrowheads="1"/>
          </p:cNvSpPr>
          <p:nvPr/>
        </p:nvSpPr>
        <p:spPr bwMode="auto">
          <a:xfrm>
            <a:off x="5584130" y="494417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120"/>
          <p:cNvSpPr>
            <a:spLocks noChangeArrowheads="1"/>
          </p:cNvSpPr>
          <p:nvPr/>
        </p:nvSpPr>
        <p:spPr bwMode="auto">
          <a:xfrm>
            <a:off x="5368230" y="4918770"/>
            <a:ext cx="209550" cy="20955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0" name="Group 121"/>
          <p:cNvGrpSpPr>
            <a:grpSpLocks/>
          </p:cNvGrpSpPr>
          <p:nvPr/>
        </p:nvGrpSpPr>
        <p:grpSpPr bwMode="auto">
          <a:xfrm>
            <a:off x="5326955" y="948432"/>
            <a:ext cx="2890838" cy="4267200"/>
            <a:chOff x="961" y="1313"/>
            <a:chExt cx="1821" cy="2688"/>
          </a:xfrm>
        </p:grpSpPr>
        <p:grpSp>
          <p:nvGrpSpPr>
            <p:cNvPr id="91" name="Group 122"/>
            <p:cNvGrpSpPr>
              <a:grpSpLocks/>
            </p:cNvGrpSpPr>
            <p:nvPr/>
          </p:nvGrpSpPr>
          <p:grpSpPr bwMode="auto">
            <a:xfrm>
              <a:off x="961" y="1313"/>
              <a:ext cx="821" cy="2672"/>
              <a:chOff x="961" y="1313"/>
              <a:chExt cx="821" cy="2672"/>
            </a:xfrm>
          </p:grpSpPr>
          <p:sp>
            <p:nvSpPr>
              <p:cNvPr id="97" name="Line 123"/>
              <p:cNvSpPr>
                <a:spLocks noChangeShapeType="1"/>
              </p:cNvSpPr>
              <p:nvPr/>
            </p:nvSpPr>
            <p:spPr bwMode="auto">
              <a:xfrm>
                <a:off x="961" y="1313"/>
                <a:ext cx="0" cy="266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8" name="Freeform 124"/>
              <p:cNvSpPr>
                <a:spLocks/>
              </p:cNvSpPr>
              <p:nvPr/>
            </p:nvSpPr>
            <p:spPr bwMode="auto">
              <a:xfrm>
                <a:off x="1122" y="1313"/>
                <a:ext cx="86" cy="2672"/>
              </a:xfrm>
              <a:custGeom>
                <a:avLst/>
                <a:gdLst>
                  <a:gd name="T0" fmla="*/ 3 w 456"/>
                  <a:gd name="T1" fmla="*/ 2672 h 2672"/>
                  <a:gd name="T2" fmla="*/ 0 w 456"/>
                  <a:gd name="T3" fmla="*/ 1336 h 2672"/>
                  <a:gd name="T4" fmla="*/ 3 w 456"/>
                  <a:gd name="T5" fmla="*/ 0 h 2672"/>
                  <a:gd name="T6" fmla="*/ 0 60000 65536"/>
                  <a:gd name="T7" fmla="*/ 0 60000 65536"/>
                  <a:gd name="T8" fmla="*/ 0 60000 65536"/>
                  <a:gd name="T9" fmla="*/ 0 w 456"/>
                  <a:gd name="T10" fmla="*/ 0 h 2672"/>
                  <a:gd name="T11" fmla="*/ 456 w 456"/>
                  <a:gd name="T12" fmla="*/ 2672 h 26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56" h="2672">
                    <a:moveTo>
                      <a:pt x="456" y="2672"/>
                    </a:moveTo>
                    <a:cubicBezTo>
                      <a:pt x="228" y="2226"/>
                      <a:pt x="0" y="1781"/>
                      <a:pt x="0" y="1336"/>
                    </a:cubicBezTo>
                    <a:cubicBezTo>
                      <a:pt x="0" y="891"/>
                      <a:pt x="228" y="445"/>
                      <a:pt x="456" y="0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9" name="Freeform 125"/>
              <p:cNvSpPr>
                <a:spLocks/>
              </p:cNvSpPr>
              <p:nvPr/>
            </p:nvSpPr>
            <p:spPr bwMode="auto">
              <a:xfrm>
                <a:off x="1332" y="1313"/>
                <a:ext cx="139" cy="2672"/>
              </a:xfrm>
              <a:custGeom>
                <a:avLst/>
                <a:gdLst>
                  <a:gd name="T0" fmla="*/ 13 w 456"/>
                  <a:gd name="T1" fmla="*/ 2672 h 2672"/>
                  <a:gd name="T2" fmla="*/ 0 w 456"/>
                  <a:gd name="T3" fmla="*/ 1336 h 2672"/>
                  <a:gd name="T4" fmla="*/ 13 w 456"/>
                  <a:gd name="T5" fmla="*/ 0 h 2672"/>
                  <a:gd name="T6" fmla="*/ 0 60000 65536"/>
                  <a:gd name="T7" fmla="*/ 0 60000 65536"/>
                  <a:gd name="T8" fmla="*/ 0 60000 65536"/>
                  <a:gd name="T9" fmla="*/ 0 w 456"/>
                  <a:gd name="T10" fmla="*/ 0 h 2672"/>
                  <a:gd name="T11" fmla="*/ 456 w 456"/>
                  <a:gd name="T12" fmla="*/ 2672 h 26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56" h="2672">
                    <a:moveTo>
                      <a:pt x="456" y="2672"/>
                    </a:moveTo>
                    <a:cubicBezTo>
                      <a:pt x="228" y="2226"/>
                      <a:pt x="0" y="1781"/>
                      <a:pt x="0" y="1336"/>
                    </a:cubicBezTo>
                    <a:cubicBezTo>
                      <a:pt x="0" y="891"/>
                      <a:pt x="228" y="445"/>
                      <a:pt x="456" y="0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0" name="Freeform 126"/>
              <p:cNvSpPr>
                <a:spLocks/>
              </p:cNvSpPr>
              <p:nvPr/>
            </p:nvSpPr>
            <p:spPr bwMode="auto">
              <a:xfrm>
                <a:off x="1580" y="1313"/>
                <a:ext cx="202" cy="2672"/>
              </a:xfrm>
              <a:custGeom>
                <a:avLst/>
                <a:gdLst>
                  <a:gd name="T0" fmla="*/ 39 w 456"/>
                  <a:gd name="T1" fmla="*/ 2672 h 2672"/>
                  <a:gd name="T2" fmla="*/ 0 w 456"/>
                  <a:gd name="T3" fmla="*/ 1336 h 2672"/>
                  <a:gd name="T4" fmla="*/ 39 w 456"/>
                  <a:gd name="T5" fmla="*/ 0 h 2672"/>
                  <a:gd name="T6" fmla="*/ 0 60000 65536"/>
                  <a:gd name="T7" fmla="*/ 0 60000 65536"/>
                  <a:gd name="T8" fmla="*/ 0 60000 65536"/>
                  <a:gd name="T9" fmla="*/ 0 w 456"/>
                  <a:gd name="T10" fmla="*/ 0 h 2672"/>
                  <a:gd name="T11" fmla="*/ 456 w 456"/>
                  <a:gd name="T12" fmla="*/ 2672 h 26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56" h="2672">
                    <a:moveTo>
                      <a:pt x="456" y="2672"/>
                    </a:moveTo>
                    <a:cubicBezTo>
                      <a:pt x="228" y="2226"/>
                      <a:pt x="0" y="1781"/>
                      <a:pt x="0" y="1336"/>
                    </a:cubicBezTo>
                    <a:cubicBezTo>
                      <a:pt x="0" y="891"/>
                      <a:pt x="228" y="445"/>
                      <a:pt x="456" y="0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92" name="Group 127"/>
            <p:cNvGrpSpPr>
              <a:grpSpLocks/>
            </p:cNvGrpSpPr>
            <p:nvPr/>
          </p:nvGrpSpPr>
          <p:grpSpPr bwMode="auto">
            <a:xfrm flipH="1">
              <a:off x="1961" y="1329"/>
              <a:ext cx="821" cy="2672"/>
              <a:chOff x="961" y="1313"/>
              <a:chExt cx="821" cy="2672"/>
            </a:xfrm>
          </p:grpSpPr>
          <p:sp>
            <p:nvSpPr>
              <p:cNvPr id="93" name="Line 128"/>
              <p:cNvSpPr>
                <a:spLocks noChangeShapeType="1"/>
              </p:cNvSpPr>
              <p:nvPr/>
            </p:nvSpPr>
            <p:spPr bwMode="auto">
              <a:xfrm>
                <a:off x="961" y="1313"/>
                <a:ext cx="0" cy="266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" name="Freeform 129"/>
              <p:cNvSpPr>
                <a:spLocks/>
              </p:cNvSpPr>
              <p:nvPr/>
            </p:nvSpPr>
            <p:spPr bwMode="auto">
              <a:xfrm>
                <a:off x="1122" y="1313"/>
                <a:ext cx="86" cy="2672"/>
              </a:xfrm>
              <a:custGeom>
                <a:avLst/>
                <a:gdLst>
                  <a:gd name="T0" fmla="*/ 3 w 456"/>
                  <a:gd name="T1" fmla="*/ 2672 h 2672"/>
                  <a:gd name="T2" fmla="*/ 0 w 456"/>
                  <a:gd name="T3" fmla="*/ 1336 h 2672"/>
                  <a:gd name="T4" fmla="*/ 3 w 456"/>
                  <a:gd name="T5" fmla="*/ 0 h 2672"/>
                  <a:gd name="T6" fmla="*/ 0 60000 65536"/>
                  <a:gd name="T7" fmla="*/ 0 60000 65536"/>
                  <a:gd name="T8" fmla="*/ 0 60000 65536"/>
                  <a:gd name="T9" fmla="*/ 0 w 456"/>
                  <a:gd name="T10" fmla="*/ 0 h 2672"/>
                  <a:gd name="T11" fmla="*/ 456 w 456"/>
                  <a:gd name="T12" fmla="*/ 2672 h 26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56" h="2672">
                    <a:moveTo>
                      <a:pt x="456" y="2672"/>
                    </a:moveTo>
                    <a:cubicBezTo>
                      <a:pt x="228" y="2226"/>
                      <a:pt x="0" y="1781"/>
                      <a:pt x="0" y="1336"/>
                    </a:cubicBezTo>
                    <a:cubicBezTo>
                      <a:pt x="0" y="891"/>
                      <a:pt x="228" y="445"/>
                      <a:pt x="456" y="0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5" name="Freeform 130"/>
              <p:cNvSpPr>
                <a:spLocks/>
              </p:cNvSpPr>
              <p:nvPr/>
            </p:nvSpPr>
            <p:spPr bwMode="auto">
              <a:xfrm>
                <a:off x="1332" y="1313"/>
                <a:ext cx="139" cy="2672"/>
              </a:xfrm>
              <a:custGeom>
                <a:avLst/>
                <a:gdLst>
                  <a:gd name="T0" fmla="*/ 13 w 456"/>
                  <a:gd name="T1" fmla="*/ 2672 h 2672"/>
                  <a:gd name="T2" fmla="*/ 0 w 456"/>
                  <a:gd name="T3" fmla="*/ 1336 h 2672"/>
                  <a:gd name="T4" fmla="*/ 13 w 456"/>
                  <a:gd name="T5" fmla="*/ 0 h 2672"/>
                  <a:gd name="T6" fmla="*/ 0 60000 65536"/>
                  <a:gd name="T7" fmla="*/ 0 60000 65536"/>
                  <a:gd name="T8" fmla="*/ 0 60000 65536"/>
                  <a:gd name="T9" fmla="*/ 0 w 456"/>
                  <a:gd name="T10" fmla="*/ 0 h 2672"/>
                  <a:gd name="T11" fmla="*/ 456 w 456"/>
                  <a:gd name="T12" fmla="*/ 2672 h 26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56" h="2672">
                    <a:moveTo>
                      <a:pt x="456" y="2672"/>
                    </a:moveTo>
                    <a:cubicBezTo>
                      <a:pt x="228" y="2226"/>
                      <a:pt x="0" y="1781"/>
                      <a:pt x="0" y="1336"/>
                    </a:cubicBezTo>
                    <a:cubicBezTo>
                      <a:pt x="0" y="891"/>
                      <a:pt x="228" y="445"/>
                      <a:pt x="456" y="0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6" name="Freeform 131"/>
              <p:cNvSpPr>
                <a:spLocks/>
              </p:cNvSpPr>
              <p:nvPr/>
            </p:nvSpPr>
            <p:spPr bwMode="auto">
              <a:xfrm>
                <a:off x="1580" y="1313"/>
                <a:ext cx="202" cy="2672"/>
              </a:xfrm>
              <a:custGeom>
                <a:avLst/>
                <a:gdLst>
                  <a:gd name="T0" fmla="*/ 39 w 456"/>
                  <a:gd name="T1" fmla="*/ 2672 h 2672"/>
                  <a:gd name="T2" fmla="*/ 0 w 456"/>
                  <a:gd name="T3" fmla="*/ 1336 h 2672"/>
                  <a:gd name="T4" fmla="*/ 39 w 456"/>
                  <a:gd name="T5" fmla="*/ 0 h 2672"/>
                  <a:gd name="T6" fmla="*/ 0 60000 65536"/>
                  <a:gd name="T7" fmla="*/ 0 60000 65536"/>
                  <a:gd name="T8" fmla="*/ 0 60000 65536"/>
                  <a:gd name="T9" fmla="*/ 0 w 456"/>
                  <a:gd name="T10" fmla="*/ 0 h 2672"/>
                  <a:gd name="T11" fmla="*/ 456 w 456"/>
                  <a:gd name="T12" fmla="*/ 2672 h 26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56" h="2672">
                    <a:moveTo>
                      <a:pt x="456" y="2672"/>
                    </a:moveTo>
                    <a:cubicBezTo>
                      <a:pt x="228" y="2226"/>
                      <a:pt x="0" y="1781"/>
                      <a:pt x="0" y="1336"/>
                    </a:cubicBezTo>
                    <a:cubicBezTo>
                      <a:pt x="0" y="891"/>
                      <a:pt x="228" y="445"/>
                      <a:pt x="456" y="0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101" name="Textfeld 100"/>
          <p:cNvSpPr txBox="1"/>
          <p:nvPr/>
        </p:nvSpPr>
        <p:spPr>
          <a:xfrm>
            <a:off x="4927698" y="5425738"/>
            <a:ext cx="3952875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de-DE" dirty="0" smtClean="0">
                <a:latin typeface="+mn-lt"/>
              </a:rPr>
              <a:t>T2* </a:t>
            </a:r>
            <a:r>
              <a:rPr lang="de-DE" dirty="0" err="1" smtClean="0">
                <a:latin typeface="+mn-lt"/>
              </a:rPr>
              <a:t>effect</a:t>
            </a:r>
            <a:endParaRPr lang="de-DE" dirty="0" smtClean="0">
              <a:latin typeface="+mn-lt"/>
            </a:endParaRPr>
          </a:p>
          <a:p>
            <a:pPr marL="342900" indent="-342900">
              <a:buFontTx/>
              <a:buChar char="-"/>
            </a:pPr>
            <a:r>
              <a:rPr lang="de-DE" dirty="0" smtClean="0">
                <a:latin typeface="+mn-lt"/>
              </a:rPr>
              <a:t>Assessment </a:t>
            </a:r>
            <a:r>
              <a:rPr lang="de-DE" dirty="0" err="1" smtClean="0">
                <a:latin typeface="+mn-lt"/>
              </a:rPr>
              <a:t>of</a:t>
            </a:r>
            <a:r>
              <a:rPr lang="de-DE" dirty="0" smtClean="0">
                <a:latin typeface="+mn-lt"/>
              </a:rPr>
              <a:t> CBV</a:t>
            </a:r>
          </a:p>
          <a:p>
            <a:pPr marL="342900" indent="-342900">
              <a:buFontTx/>
              <a:buChar char="-"/>
            </a:pPr>
            <a:r>
              <a:rPr lang="de-DE" dirty="0" smtClean="0">
                <a:latin typeface="+mn-lt"/>
              </a:rPr>
              <a:t>Scan time 1:30 min</a:t>
            </a:r>
          </a:p>
          <a:p>
            <a:pPr marL="342900" indent="-342900">
              <a:buFontTx/>
              <a:buChar char="-"/>
            </a:pPr>
            <a:r>
              <a:rPr lang="de-DE" dirty="0" err="1" smtClean="0">
                <a:latin typeface="+mn-lt"/>
              </a:rPr>
              <a:t>Correction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techniques</a:t>
            </a:r>
            <a:r>
              <a:rPr lang="de-DE" dirty="0" smtClean="0">
                <a:latin typeface="+mn-lt"/>
              </a:rPr>
              <a:t> </a:t>
            </a:r>
            <a:r>
              <a:rPr lang="de-DE" dirty="0" err="1" smtClean="0">
                <a:latin typeface="+mn-lt"/>
              </a:rPr>
              <a:t>needed</a:t>
            </a:r>
            <a:r>
              <a:rPr lang="de-DE" dirty="0" smtClean="0">
                <a:latin typeface="+mn-lt"/>
              </a:rPr>
              <a:t>  </a:t>
            </a:r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98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0.00018 -0.03148 0.00035 -0.06296 0.0125 -0.09722 C 0.02466 -0.13148 0.04757 -0.17917 0.07292 -0.20556 C 0.09827 -0.23194 0.13611 -0.23241 0.16459 -0.25556 C 0.19306 -0.2787 0.2257 -0.3162 0.24375 -0.34444 C 0.26181 -0.37269 0.26806 -0.41157 0.27292 -0.425 " pathEditMode="relative" ptsTypes="aaaa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11111E-6 -8.14815E-6 C 0.00242 -0.03149 0.00485 -0.06297 0.02083 -0.10001 C 0.0368 -0.13704 0.07708 -0.1926 0.09583 -0.22223 C 0.11458 -0.25186 0.13124 -0.26019 0.13333 -0.27778 C 0.13541 -0.29538 0.10798 -0.29399 0.10833 -0.32778 C 0.10867 -0.36158 0.12604 -0.45047 0.13541 -0.48056 C 0.14479 -0.51065 0.15468 -0.5095 0.16458 -0.50834 " pathEditMode="relative" ptsTypes="aaaaa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7778E-6 1.48148E-6 C 0.00208 -0.0301 0.00416 -0.06019 0.0125 -0.08889 C 0.02083 -0.1176 0.03333 -0.15 0.05 -0.17223 C 0.06666 -0.19445 0.10034 -0.21991 0.1125 -0.22223 C 0.12465 -0.22454 0.11007 -0.19491 0.12291 -0.18612 C 0.13576 -0.17732 0.16701 -0.17408 0.18958 -0.16945 C 0.21215 -0.16482 0.23524 -0.16158 0.25833 -0.15834 " pathEditMode="relative" ptsTypes="aaaaaaA">
                                      <p:cBhvr>
                                        <p:cTn id="1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66 -0.01991 C -0.004 -0.04838 -0.00139 -0.07686 0.01007 -0.10602 C 0.02153 -0.13519 0.03958 -0.17038 0.06215 -0.19491 C 0.08472 -0.21945 0.11493 -0.225 0.14548 -0.25325 C 0.17604 -0.28149 0.21076 -0.32292 0.24548 -0.36436 " pathEditMode="relative" ptsTypes="aaa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04 -0.02361 C -0.00035 -0.05787 0.00035 -0.09213 0.02812 -0.13195 C 0.0559 -0.17176 0.12604 -0.22222 0.16562 -0.2625 C 0.20521 -0.30278 0.26389 -0.34908 0.26562 -0.37361 C 0.26736 -0.39815 0.21667 -0.41296 0.17604 -0.40972 C 0.13542 -0.40648 0.07864 -0.38033 0.02187 -0.35417 " pathEditMode="relative" ptsTypes="aaaa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C -0.00365 -0.03264 -0.00729 -0.06528 0.01458 -0.10833 C 0.03646 -0.15139 0.09514 -0.22685 0.13125 -0.25833 C 0.16736 -0.28981 0.20555 -0.29907 0.23125 -0.29722 C 0.25694 -0.29537 0.27118 -0.27129 0.28541 -0.24722 " pathEditMode="relative" ptsTypes="aaaaA">
                                      <p:cBhvr>
                                        <p:cTn id="2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-0.02176 C -0.00416 -0.06273 -0.00034 -0.10371 0.02535 -0.14121 C 0.05104 -0.17871 0.11493 -0.22454 0.14618 -0.24676 C 0.17743 -0.26898 0.19514 -0.27176 0.21285 -0.27454 " pathEditMode="relative" ptsTypes="aaaA">
                                      <p:cBhvr>
                                        <p:cTn id="3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C -0.00104 -0.04514 -0.00208 -0.09028 0.01251 -0.10833 C 0.02709 -0.12639 0.06736 -0.11944 0.08751 -0.10833 C 0.10765 -0.09722 0.11772 -0.04305 0.13334 -0.04167 C 0.14897 -0.04028 0.16511 -0.07014 0.18126 -0.1 " pathEditMode="relative" ptsTypes="aaaaA">
                                      <p:cBhvr>
                                        <p:cTn id="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77778E-6 C -0.00035 -0.02848 -0.00069 -0.05695 0.01667 -0.08889 C 0.03403 -0.12084 0.07986 -0.16575 0.10417 -0.19167 C 0.12847 -0.2176 0.15486 -0.22454 0.1625 -0.24445 C 0.17014 -0.26436 0.16736 -0.27686 0.15 -0.31112 C 0.13264 -0.34538 0.09549 -0.39769 0.05833 -0.45001 " pathEditMode="relative" ptsTypes="aaaaaA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5.55556E-6 C -0.01025 -0.02223 -0.02049 -0.04445 -0.01876 -0.07223 C -0.01702 -0.10001 -0.00383 -0.1389 0.01042 -0.16667 C 0.02466 -0.19445 0.0573 -0.22686 0.06667 -0.2389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C 0.00069 -0.06644 0.00139 -0.13287 -0.00625 -0.17223 C -0.01389 -0.21158 -0.06389 -0.2051 -0.04583 -0.23611 C -0.02778 -0.26713 0.03715 -0.31273 0.10208 -0.35834 " pathEditMode="relative" ptsTypes="aaaA">
                                      <p:cBhvr>
                                        <p:cTn id="4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81481E-6 C 0.01719 -0.00741 0.03438 -0.01481 0.05 -0.025 C 0.06563 -0.03518 0.075 -0.03935 0.09375 -0.06111 C 0.1125 -0.08287 0.1375 -0.11921 0.1625 -0.15555 " pathEditMode="relative" ptsTypes="aaaA">
                                      <p:cBhvr>
                                        <p:cTn id="5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C -0.00903 -0.04097 -0.01806 -0.08194 0.00625 -0.125 C 0.03055 -0.16805 0.10694 -0.21991 0.14583 -0.25833 C 0.18472 -0.29676 0.21736 -0.31852 0.23958 -0.35555 C 0.2618 -0.39259 0.27048 -0.43657 0.27916 -0.48055 " pathEditMode="relative" ptsTypes="aaaaA">
                                      <p:cBhvr>
                                        <p:cTn id="5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1899 C 0.0033 -0.04306 0.00625 -0.06713 0.01701 -0.09121 C 0.02778 -0.11528 0.05694 -0.15093 0.06493 -0.16343 " pathEditMode="relative" ptsTypes="aaA">
                                      <p:cBhvr>
                                        <p:cTn id="6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03704E-6 C -0.0052 -0.05184 -0.01041 -0.1037 0.00417 -0.13888 C 0.01875 -0.17407 0.05938 -0.18379 0.0875 -0.2111 C 0.11563 -0.23842 0.14427 -0.27059 0.17292 -0.30277 " pathEditMode="relative" ptsTypes="aaaA">
                                      <p:cBhvr>
                                        <p:cTn id="6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-0.00295 -0.03565 -0.00591 -0.07129 -0.00417 -0.1 C -0.00243 -0.1287 0.00399 -0.15046 0.01041 -0.17222 " pathEditMode="relative" ptsTypes="aaA">
                                      <p:cBhvr>
                                        <p:cTn id="6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0.00018 -0.03148 0.00035 -0.06296 0.0125 -0.09722 C 0.02466 -0.13148 0.04757 -0.17917 0.07292 -0.20556 C 0.09827 -0.23194 0.13611 -0.23241 0.16459 -0.25556 C 0.19306 -0.2787 0.2257 -0.3162 0.24375 -0.34444 C 0.26181 -0.37269 0.26806 -0.41157 0.27292 -0.425 " pathEditMode="relative" ptsTypes="aaaaaA">
                                      <p:cBhvr>
                                        <p:cTn id="8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11111E-6 -8.14815E-6 C 0.00242 -0.03149 0.00485 -0.06297 0.02083 -0.10001 C 0.0368 -0.13704 0.07708 -0.1926 0.09583 -0.22223 C 0.11458 -0.25186 0.13124 -0.26019 0.13333 -0.27778 C 0.13541 -0.29538 0.10798 -0.29399 0.10833 -0.32778 C 0.10867 -0.36158 0.12604 -0.45047 0.13541 -0.48056 C 0.14479 -0.51065 0.15468 -0.5095 0.16458 -0.50834 " pathEditMode="relative" ptsTypes="aaaaaaA">
                                      <p:cBhvr>
                                        <p:cTn id="8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7778E-6 1.48148E-6 C 0.00208 -0.0301 0.00416 -0.06019 0.0125 -0.08889 C 0.02083 -0.1176 0.03333 -0.15 0.05 -0.17223 C 0.06666 -0.19445 0.10034 -0.21991 0.1125 -0.22223 C 0.12465 -0.22454 0.11007 -0.19491 0.12291 -0.18612 C 0.13576 -0.17732 0.16701 -0.17408 0.18958 -0.16945 C 0.21215 -0.16482 0.23524 -0.16158 0.25833 -0.15834 " pathEditMode="relative" ptsTypes="aaaaaaA">
                                      <p:cBhvr>
                                        <p:cTn id="9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66 -0.01991 C -0.004 -0.04838 -0.00139 -0.07686 0.01007 -0.10602 C 0.02153 -0.13519 0.03958 -0.17038 0.06215 -0.19491 C 0.08472 -0.21945 0.11493 -0.225 0.14548 -0.25325 C 0.17604 -0.28149 0.21076 -0.32292 0.24548 -0.36436 " pathEditMode="relative" ptsTypes="aaaaA">
                                      <p:cBhvr>
                                        <p:cTn id="9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104 -0.02361 C -0.00035 -0.05787 0.00035 -0.09213 0.02812 -0.13195 C 0.0559 -0.17176 0.12604 -0.22222 0.16562 -0.2625 C 0.20521 -0.30278 0.26389 -0.34908 0.26562 -0.37361 C 0.26736 -0.39815 0.21667 -0.41296 0.17604 -0.40972 C 0.13542 -0.40648 0.07864 -0.38033 0.02187 -0.35417 " pathEditMode="relative" ptsTypes="aaaaaA">
                                      <p:cBhvr>
                                        <p:cTn id="10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C -0.00365 -0.03264 -0.00729 -0.06528 0.01458 -0.10833 C 0.03646 -0.15139 0.09514 -0.22685 0.13125 -0.25833 C 0.16736 -0.28981 0.20555 -0.29907 0.23125 -0.29722 C 0.25694 -0.29537 0.27118 -0.27129 0.28541 -0.24722 " pathEditMode="relative" ptsTypes="aaaaA">
                                      <p:cBhvr>
                                        <p:cTn id="10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-0.02176 C -0.00416 -0.06273 -0.00034 -0.10371 0.02535 -0.14121 C 0.05104 -0.17871 0.11493 -0.22454 0.14618 -0.24676 C 0.17743 -0.26898 0.19514 -0.27176 0.21285 -0.27454 " pathEditMode="relative" ptsTypes="aaaA">
                                      <p:cBhvr>
                                        <p:cTn id="10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C -0.00104 -0.04514 -0.00208 -0.09028 0.01251 -0.10833 C 0.02709 -0.12639 0.06736 -0.11944 0.08751 -0.10833 C 0.10765 -0.09722 0.11772 -0.04305 0.13334 -0.04167 C 0.14897 -0.04028 0.16511 -0.07014 0.18126 -0.1 " pathEditMode="relative" ptsTypes="aaaaA">
                                      <p:cBhvr>
                                        <p:cTn id="11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77778E-6 C -0.00035 -0.02848 -0.00069 -0.05695 0.01667 -0.08889 C 0.03403 -0.12084 0.07986 -0.16575 0.10417 -0.19167 C 0.12847 -0.2176 0.15486 -0.22454 0.1625 -0.24445 C 0.17014 -0.26436 0.16736 -0.27686 0.15 -0.31112 C 0.13264 -0.34538 0.09549 -0.39769 0.05833 -0.45001 " pathEditMode="relative" ptsTypes="aaaaaA">
                                      <p:cBhvr>
                                        <p:cTn id="11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5.55556E-6 C -0.01025 -0.02223 -0.02049 -0.04445 -0.01876 -0.07223 C -0.01702 -0.10001 -0.00383 -0.1389 0.01042 -0.16667 C 0.02466 -0.19445 0.0573 -0.22686 0.06667 -0.2389 " pathEditMode="relative" rAng="0" ptsTypes="aaaA">
                                      <p:cBhvr>
                                        <p:cTn id="12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85185E-6 C 0.00069 -0.06644 0.00139 -0.13287 -0.00625 -0.17223 C -0.01389 -0.21158 -0.06389 -0.2051 -0.04583 -0.23611 C -0.02778 -0.26713 0.03715 -0.31273 0.10208 -0.35834 " pathEditMode="relative" ptsTypes="aaaA">
                                      <p:cBhvr>
                                        <p:cTn id="12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81481E-6 C 0.01719 -0.00741 0.03438 -0.01481 0.05 -0.025 C 0.06563 -0.03518 0.075 -0.03935 0.09375 -0.06111 C 0.1125 -0.08287 0.1375 -0.11921 0.1625 -0.15555 " pathEditMode="relative" ptsTypes="aaaA">
                                      <p:cBhvr>
                                        <p:cTn id="12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C -0.00903 -0.04097 -0.01806 -0.08194 0.00625 -0.125 C 0.03055 -0.16805 0.10694 -0.21991 0.14583 -0.25833 C 0.18472 -0.29676 0.21736 -0.31852 0.23958 -0.35555 C 0.2618 -0.39259 0.27048 -0.43657 0.27916 -0.48055 " pathEditMode="relative" ptsTypes="aaaaA">
                                      <p:cBhvr>
                                        <p:cTn id="13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1899 C 0.0033 -0.04306 0.00625 -0.06713 0.01701 -0.09121 C 0.02778 -0.11528 0.05694 -0.15093 0.06493 -0.16343 " pathEditMode="relative" ptsTypes="aaA">
                                      <p:cBhvr>
                                        <p:cTn id="13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03704E-6 C -0.0052 -0.05184 -0.01041 -0.1037 0.00417 -0.13888 C 0.01875 -0.17407 0.05938 -0.18379 0.0875 -0.2111 C 0.11563 -0.23842 0.14427 -0.27059 0.17292 -0.30277 " pathEditMode="relative" ptsTypes="aaaA">
                                      <p:cBhvr>
                                        <p:cTn id="14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-0.00295 -0.03565 -0.00591 -0.07129 -0.00417 -0.1 C -0.00243 -0.1287 0.00399 -0.15046 0.01041 -0.17222 " pathEditMode="relative" ptsTypes="aaA">
                                      <p:cBhvr>
                                        <p:cTn id="14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9" grpId="0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10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2"/>
          <p:cNvSpPr>
            <a:spLocks noGrp="1"/>
          </p:cNvSpPr>
          <p:nvPr>
            <p:ph type="title"/>
          </p:nvPr>
        </p:nvSpPr>
        <p:spPr>
          <a:xfrm>
            <a:off x="469900" y="267271"/>
            <a:ext cx="8229600" cy="1143000"/>
          </a:xfrm>
        </p:spPr>
        <p:txBody>
          <a:bodyPr/>
          <a:lstStyle/>
          <a:p>
            <a:pPr eaLnBrk="1" hangingPunct="1"/>
            <a:r>
              <a:rPr lang="de-DE" altLang="de-DE" sz="3600" dirty="0" smtClean="0"/>
              <a:t>DCE-Perfusion: PCNSL </a:t>
            </a:r>
            <a:r>
              <a:rPr lang="de-DE" altLang="de-DE" sz="3600" dirty="0" err="1" smtClean="0"/>
              <a:t>vs</a:t>
            </a:r>
            <a:r>
              <a:rPr lang="de-DE" altLang="de-DE" sz="3600" dirty="0" smtClean="0"/>
              <a:t> GBM</a:t>
            </a:r>
          </a:p>
        </p:txBody>
      </p:sp>
      <p:pic>
        <p:nvPicPr>
          <p:cNvPr id="39942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5" t="8780" r="3873" b="8720"/>
          <a:stretch>
            <a:fillRect/>
          </a:stretch>
        </p:blipFill>
        <p:spPr bwMode="auto">
          <a:xfrm>
            <a:off x="650856" y="3750910"/>
            <a:ext cx="2046503" cy="236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3"/>
          <p:cNvSpPr txBox="1">
            <a:spLocks noChangeArrowheads="1"/>
          </p:cNvSpPr>
          <p:nvPr/>
        </p:nvSpPr>
        <p:spPr bwMode="auto">
          <a:xfrm>
            <a:off x="5455359" y="5238025"/>
            <a:ext cx="3269541" cy="70788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dirty="0" smtClean="0">
                <a:solidFill>
                  <a:schemeClr val="tx1"/>
                </a:solidFill>
              </a:rPr>
              <a:t>GBM: </a:t>
            </a:r>
            <a:r>
              <a:rPr lang="de-DE" altLang="de-DE" sz="2000" dirty="0" err="1" smtClean="0">
                <a:solidFill>
                  <a:schemeClr val="tx1"/>
                </a:solidFill>
              </a:rPr>
              <a:t>Lower</a:t>
            </a:r>
            <a:r>
              <a:rPr lang="de-DE" altLang="de-DE" sz="2000" dirty="0" smtClean="0">
                <a:solidFill>
                  <a:schemeClr val="tx1"/>
                </a:solidFill>
              </a:rPr>
              <a:t> </a:t>
            </a:r>
            <a:r>
              <a:rPr lang="de-DE" altLang="de-DE" sz="2000" dirty="0" err="1" smtClean="0">
                <a:solidFill>
                  <a:schemeClr val="tx1"/>
                </a:solidFill>
              </a:rPr>
              <a:t>k</a:t>
            </a:r>
            <a:r>
              <a:rPr lang="de-DE" altLang="de-DE" sz="2000" baseline="-25000" dirty="0" err="1" smtClean="0">
                <a:solidFill>
                  <a:schemeClr val="tx1"/>
                </a:solidFill>
              </a:rPr>
              <a:t>trans</a:t>
            </a:r>
            <a:endParaRPr lang="de-DE" altLang="de-DE" sz="2000" baseline="-25000" dirty="0" smtClean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dirty="0">
                <a:solidFill>
                  <a:schemeClr val="tx1"/>
                </a:solidFill>
              </a:rPr>
              <a:t>m</a:t>
            </a:r>
            <a:r>
              <a:rPr lang="de-DE" altLang="de-DE" sz="2000" dirty="0" smtClean="0">
                <a:solidFill>
                  <a:schemeClr val="tx1"/>
                </a:solidFill>
              </a:rPr>
              <a:t>oderate </a:t>
            </a:r>
            <a:r>
              <a:rPr lang="de-DE" altLang="de-DE" sz="2000" dirty="0" err="1" smtClean="0">
                <a:solidFill>
                  <a:schemeClr val="tx1"/>
                </a:solidFill>
              </a:rPr>
              <a:t>damage</a:t>
            </a:r>
            <a:r>
              <a:rPr lang="de-DE" altLang="de-DE" sz="2000" dirty="0" smtClean="0">
                <a:solidFill>
                  <a:schemeClr val="tx1"/>
                </a:solidFill>
              </a:rPr>
              <a:t> </a:t>
            </a:r>
            <a:r>
              <a:rPr lang="de-DE" altLang="de-DE" sz="2000" dirty="0" err="1" smtClean="0">
                <a:solidFill>
                  <a:schemeClr val="tx1"/>
                </a:solidFill>
              </a:rPr>
              <a:t>of</a:t>
            </a:r>
            <a:r>
              <a:rPr lang="de-DE" altLang="de-DE" sz="2000" dirty="0" smtClean="0">
                <a:solidFill>
                  <a:schemeClr val="tx1"/>
                </a:solidFill>
              </a:rPr>
              <a:t> BBB </a:t>
            </a:r>
            <a:endParaRPr lang="de-DE" altLang="de-DE" sz="2000" dirty="0">
              <a:solidFill>
                <a:schemeClr val="tx1"/>
              </a:solidFill>
            </a:endParaRPr>
          </a:p>
        </p:txBody>
      </p:sp>
      <p:sp>
        <p:nvSpPr>
          <p:cNvPr id="12" name="Textfeld 3"/>
          <p:cNvSpPr txBox="1">
            <a:spLocks noChangeArrowheads="1"/>
          </p:cNvSpPr>
          <p:nvPr/>
        </p:nvSpPr>
        <p:spPr bwMode="auto">
          <a:xfrm>
            <a:off x="5464884" y="1207151"/>
            <a:ext cx="3453189" cy="83099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smtClean="0">
                <a:solidFill>
                  <a:schemeClr val="tx1"/>
                </a:solidFill>
              </a:rPr>
              <a:t>PCNSL: High </a:t>
            </a:r>
            <a:r>
              <a:rPr lang="de-DE" altLang="de-DE" sz="2400" dirty="0" err="1" smtClean="0">
                <a:solidFill>
                  <a:schemeClr val="tx1"/>
                </a:solidFill>
              </a:rPr>
              <a:t>k</a:t>
            </a:r>
            <a:r>
              <a:rPr lang="de-DE" altLang="de-DE" sz="2400" baseline="-25000" dirty="0" err="1" smtClean="0">
                <a:solidFill>
                  <a:schemeClr val="tx1"/>
                </a:solidFill>
              </a:rPr>
              <a:t>trans</a:t>
            </a:r>
            <a:endParaRPr lang="de-DE" altLang="de-DE" sz="2400" baseline="-25000" dirty="0" smtClean="0">
              <a:solidFill>
                <a:schemeClr val="tx1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err="1" smtClean="0">
                <a:solidFill>
                  <a:schemeClr val="tx1"/>
                </a:solidFill>
              </a:rPr>
              <a:t>Severe</a:t>
            </a:r>
            <a:r>
              <a:rPr lang="de-DE" altLang="de-DE" sz="2400" dirty="0" smtClean="0">
                <a:solidFill>
                  <a:schemeClr val="tx1"/>
                </a:solidFill>
              </a:rPr>
              <a:t> </a:t>
            </a:r>
            <a:r>
              <a:rPr lang="de-DE" altLang="de-DE" sz="2400" dirty="0" err="1" smtClean="0">
                <a:solidFill>
                  <a:schemeClr val="tx1"/>
                </a:solidFill>
              </a:rPr>
              <a:t>Damage</a:t>
            </a:r>
            <a:r>
              <a:rPr lang="de-DE" altLang="de-DE" sz="2400" dirty="0" smtClean="0">
                <a:solidFill>
                  <a:schemeClr val="tx1"/>
                </a:solidFill>
              </a:rPr>
              <a:t> </a:t>
            </a:r>
            <a:r>
              <a:rPr lang="de-DE" altLang="de-DE" sz="2400" dirty="0" err="1" smtClean="0">
                <a:solidFill>
                  <a:schemeClr val="tx1"/>
                </a:solidFill>
              </a:rPr>
              <a:t>of</a:t>
            </a:r>
            <a:r>
              <a:rPr lang="de-DE" altLang="de-DE" sz="2400" dirty="0" smtClean="0">
                <a:solidFill>
                  <a:schemeClr val="tx1"/>
                </a:solidFill>
              </a:rPr>
              <a:t> BBB</a:t>
            </a:r>
            <a:endParaRPr lang="de-DE" altLang="de-DE" sz="2400" dirty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41526" y="6290628"/>
            <a:ext cx="8582303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 err="1" smtClean="0">
                <a:latin typeface="+mn-lt"/>
              </a:rPr>
              <a:t>Kickingereder</a:t>
            </a:r>
            <a:r>
              <a:rPr lang="en-US" sz="1200" b="1" dirty="0" smtClean="0">
                <a:latin typeface="+mn-lt"/>
              </a:rPr>
              <a:t> P, et al. </a:t>
            </a:r>
            <a:r>
              <a:rPr lang="en-US" sz="1200" b="1" i="1" dirty="0" smtClean="0">
                <a:latin typeface="+mn-lt"/>
              </a:rPr>
              <a:t>AJNR Am J </a:t>
            </a:r>
            <a:r>
              <a:rPr lang="en-US" sz="1200" b="1" i="1" dirty="0" err="1" smtClean="0">
                <a:latin typeface="+mn-lt"/>
              </a:rPr>
              <a:t>Neuroradiol</a:t>
            </a:r>
            <a:r>
              <a:rPr lang="en-US" sz="1200" b="1" i="1" dirty="0" smtClean="0">
                <a:latin typeface="+mn-lt"/>
              </a:rPr>
              <a:t>. </a:t>
            </a:r>
            <a:r>
              <a:rPr lang="en-US" sz="1200" b="1" dirty="0" smtClean="0">
                <a:latin typeface="+mn-lt"/>
              </a:rPr>
              <a:t>2014;35(8):1503-1508.</a:t>
            </a:r>
            <a:endParaRPr lang="de-DE" sz="1200" b="1" dirty="0">
              <a:latin typeface="+mn-lt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5" t="17693" r="7339" b="27834"/>
          <a:stretch>
            <a:fillRect/>
          </a:stretch>
        </p:blipFill>
        <p:spPr bwMode="auto">
          <a:xfrm>
            <a:off x="3033561" y="1207151"/>
            <a:ext cx="2188433" cy="23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1" t="32814" r="7224" b="14426"/>
          <a:stretch>
            <a:fillRect/>
          </a:stretch>
        </p:blipFill>
        <p:spPr bwMode="auto">
          <a:xfrm>
            <a:off x="3011071" y="3800112"/>
            <a:ext cx="2210923" cy="226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fik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" t="8780" r="55920" b="5641"/>
          <a:stretch>
            <a:fillRect/>
          </a:stretch>
        </p:blipFill>
        <p:spPr bwMode="auto">
          <a:xfrm>
            <a:off x="643026" y="1207152"/>
            <a:ext cx="1938249" cy="244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1" t="16406" r="38165" b="14513"/>
          <a:stretch>
            <a:fillRect/>
          </a:stretch>
        </p:blipFill>
        <p:spPr bwMode="auto">
          <a:xfrm>
            <a:off x="5464885" y="2116233"/>
            <a:ext cx="2968306" cy="30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9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2"/>
          <p:cNvSpPr>
            <a:spLocks noGrp="1"/>
          </p:cNvSpPr>
          <p:nvPr>
            <p:ph type="title"/>
          </p:nvPr>
        </p:nvSpPr>
        <p:spPr>
          <a:xfrm>
            <a:off x="469900" y="267271"/>
            <a:ext cx="8229600" cy="1143000"/>
          </a:xfrm>
        </p:spPr>
        <p:txBody>
          <a:bodyPr/>
          <a:lstStyle/>
          <a:p>
            <a:pPr eaLnBrk="1" hangingPunct="1"/>
            <a:r>
              <a:rPr lang="de-DE" altLang="de-DE" sz="3600" dirty="0" smtClean="0"/>
              <a:t>DSC-Perfusion: PCNSL </a:t>
            </a:r>
            <a:r>
              <a:rPr lang="de-DE" altLang="de-DE" sz="3600" dirty="0" err="1" smtClean="0"/>
              <a:t>vs</a:t>
            </a:r>
            <a:r>
              <a:rPr lang="de-DE" altLang="de-DE" sz="3600" dirty="0" smtClean="0"/>
              <a:t> GBM</a:t>
            </a:r>
          </a:p>
        </p:txBody>
      </p:sp>
      <p:pic>
        <p:nvPicPr>
          <p:cNvPr id="39942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5" t="8780" r="3873" b="8720"/>
          <a:stretch>
            <a:fillRect/>
          </a:stretch>
        </p:blipFill>
        <p:spPr bwMode="auto">
          <a:xfrm>
            <a:off x="650856" y="3750910"/>
            <a:ext cx="2046503" cy="236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52" b="54584"/>
          <a:stretch/>
        </p:blipFill>
        <p:spPr bwMode="auto">
          <a:xfrm>
            <a:off x="650856" y="1207151"/>
            <a:ext cx="2046503" cy="24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3"/>
          <p:cNvSpPr txBox="1">
            <a:spLocks noChangeArrowheads="1"/>
          </p:cNvSpPr>
          <p:nvPr/>
        </p:nvSpPr>
        <p:spPr bwMode="auto">
          <a:xfrm>
            <a:off x="5464884" y="5194735"/>
            <a:ext cx="2356735" cy="83099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smtClean="0">
                <a:solidFill>
                  <a:schemeClr val="tx1"/>
                </a:solidFill>
              </a:rPr>
              <a:t>GBM: high CBV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>
                <a:solidFill>
                  <a:schemeClr val="tx1"/>
                </a:solidFill>
              </a:rPr>
              <a:t>h</a:t>
            </a:r>
            <a:r>
              <a:rPr lang="de-DE" altLang="de-DE" sz="2400" dirty="0" smtClean="0">
                <a:solidFill>
                  <a:schemeClr val="tx1"/>
                </a:solidFill>
              </a:rPr>
              <a:t>igh </a:t>
            </a:r>
            <a:r>
              <a:rPr lang="de-DE" altLang="de-DE" sz="2400" dirty="0" err="1" smtClean="0">
                <a:solidFill>
                  <a:schemeClr val="tx1"/>
                </a:solidFill>
              </a:rPr>
              <a:t>vascularity</a:t>
            </a:r>
            <a:endParaRPr lang="de-DE" altLang="de-DE" sz="2400" dirty="0">
              <a:solidFill>
                <a:schemeClr val="tx1"/>
              </a:solidFill>
            </a:endParaRPr>
          </a:p>
        </p:txBody>
      </p:sp>
      <p:sp>
        <p:nvSpPr>
          <p:cNvPr id="12" name="Textfeld 3"/>
          <p:cNvSpPr txBox="1">
            <a:spLocks noChangeArrowheads="1"/>
          </p:cNvSpPr>
          <p:nvPr/>
        </p:nvSpPr>
        <p:spPr bwMode="auto">
          <a:xfrm>
            <a:off x="5464884" y="1207151"/>
            <a:ext cx="2563522" cy="83099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smtClean="0">
                <a:solidFill>
                  <a:schemeClr val="tx1"/>
                </a:solidFill>
              </a:rPr>
              <a:t>PCNSL: </a:t>
            </a:r>
            <a:r>
              <a:rPr lang="de-DE" altLang="de-DE" sz="2400" dirty="0" err="1" smtClean="0">
                <a:solidFill>
                  <a:schemeClr val="tx1"/>
                </a:solidFill>
              </a:rPr>
              <a:t>low</a:t>
            </a:r>
            <a:r>
              <a:rPr lang="de-DE" altLang="de-DE" sz="2400" dirty="0" smtClean="0">
                <a:solidFill>
                  <a:schemeClr val="tx1"/>
                </a:solidFill>
              </a:rPr>
              <a:t> CBV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err="1">
                <a:solidFill>
                  <a:schemeClr val="tx1"/>
                </a:solidFill>
              </a:rPr>
              <a:t>l</a:t>
            </a:r>
            <a:r>
              <a:rPr lang="de-DE" altLang="de-DE" sz="2400" dirty="0" err="1" smtClean="0">
                <a:solidFill>
                  <a:schemeClr val="tx1"/>
                </a:solidFill>
              </a:rPr>
              <a:t>ow</a:t>
            </a:r>
            <a:r>
              <a:rPr lang="de-DE" altLang="de-DE" sz="2400" dirty="0" smtClean="0">
                <a:solidFill>
                  <a:schemeClr val="tx1"/>
                </a:solidFill>
              </a:rPr>
              <a:t> </a:t>
            </a:r>
            <a:r>
              <a:rPr lang="de-DE" altLang="de-DE" sz="2400" dirty="0" err="1" smtClean="0">
                <a:solidFill>
                  <a:schemeClr val="tx1"/>
                </a:solidFill>
              </a:rPr>
              <a:t>vascularity</a:t>
            </a:r>
            <a:r>
              <a:rPr lang="de-DE" altLang="de-DE" sz="2400" dirty="0" smtClean="0">
                <a:solidFill>
                  <a:schemeClr val="tx1"/>
                </a:solidFill>
              </a:rPr>
              <a:t> </a:t>
            </a:r>
            <a:endParaRPr lang="de-DE" altLang="de-DE" sz="2400" dirty="0">
              <a:solidFill>
                <a:schemeClr val="tx1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1" r="111" b="3811"/>
          <a:stretch/>
        </p:blipFill>
        <p:spPr bwMode="auto">
          <a:xfrm>
            <a:off x="5804627" y="2293523"/>
            <a:ext cx="2619273" cy="273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4156"/>
          <a:stretch/>
        </p:blipFill>
        <p:spPr bwMode="auto">
          <a:xfrm>
            <a:off x="3062688" y="1207151"/>
            <a:ext cx="2150015" cy="24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4481"/>
          <a:stretch/>
        </p:blipFill>
        <p:spPr bwMode="auto">
          <a:xfrm>
            <a:off x="3074186" y="3750910"/>
            <a:ext cx="2125525" cy="236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"/>
          <p:cNvSpPr txBox="1"/>
          <p:nvPr/>
        </p:nvSpPr>
        <p:spPr>
          <a:xfrm>
            <a:off x="341526" y="6290628"/>
            <a:ext cx="8582303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 err="1" smtClean="0">
                <a:latin typeface="+mn-lt"/>
              </a:rPr>
              <a:t>Kickingereder</a:t>
            </a:r>
            <a:r>
              <a:rPr lang="en-US" sz="1200" b="1" dirty="0" smtClean="0">
                <a:latin typeface="+mn-lt"/>
              </a:rPr>
              <a:t> P, et al. </a:t>
            </a:r>
            <a:r>
              <a:rPr lang="en-US" sz="1200" b="1" i="1" dirty="0" smtClean="0">
                <a:latin typeface="+mn-lt"/>
              </a:rPr>
              <a:t>AJNR Am J </a:t>
            </a:r>
            <a:r>
              <a:rPr lang="en-US" sz="1200" b="1" i="1" dirty="0" err="1" smtClean="0">
                <a:latin typeface="+mn-lt"/>
              </a:rPr>
              <a:t>Neuroradiol</a:t>
            </a:r>
            <a:r>
              <a:rPr lang="en-US" sz="1200" b="1" i="1" dirty="0" smtClean="0">
                <a:latin typeface="+mn-lt"/>
              </a:rPr>
              <a:t>. </a:t>
            </a:r>
            <a:r>
              <a:rPr lang="en-US" sz="1200" b="1" dirty="0" smtClean="0">
                <a:latin typeface="+mn-lt"/>
              </a:rPr>
              <a:t>2014;35(8):1503-1508.</a:t>
            </a:r>
            <a:endParaRPr lang="de-DE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35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el 2"/>
          <p:cNvSpPr>
            <a:spLocks noGrp="1"/>
          </p:cNvSpPr>
          <p:nvPr>
            <p:ph type="title"/>
          </p:nvPr>
        </p:nvSpPr>
        <p:spPr>
          <a:xfrm>
            <a:off x="469900" y="267271"/>
            <a:ext cx="8229600" cy="1143000"/>
          </a:xfrm>
        </p:spPr>
        <p:txBody>
          <a:bodyPr/>
          <a:lstStyle/>
          <a:p>
            <a:pPr eaLnBrk="1" hangingPunct="1"/>
            <a:r>
              <a:rPr lang="de-DE" altLang="de-DE" sz="3600" dirty="0" smtClean="0"/>
              <a:t>DSC-Perfusion: PCNSL </a:t>
            </a:r>
            <a:r>
              <a:rPr lang="de-DE" altLang="de-DE" sz="3600" dirty="0" err="1" smtClean="0"/>
              <a:t>vs</a:t>
            </a:r>
            <a:r>
              <a:rPr lang="de-DE" altLang="de-DE" sz="3600" dirty="0" smtClean="0"/>
              <a:t> GBM</a:t>
            </a:r>
          </a:p>
        </p:txBody>
      </p:sp>
      <p:pic>
        <p:nvPicPr>
          <p:cNvPr id="39942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5" t="8780" r="3873" b="8720"/>
          <a:stretch>
            <a:fillRect/>
          </a:stretch>
        </p:blipFill>
        <p:spPr bwMode="auto">
          <a:xfrm>
            <a:off x="650856" y="3750910"/>
            <a:ext cx="2046503" cy="236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52" b="54584"/>
          <a:stretch/>
        </p:blipFill>
        <p:spPr bwMode="auto">
          <a:xfrm>
            <a:off x="650856" y="1207151"/>
            <a:ext cx="2046503" cy="245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3"/>
          <p:cNvSpPr txBox="1">
            <a:spLocks noChangeArrowheads="1"/>
          </p:cNvSpPr>
          <p:nvPr/>
        </p:nvSpPr>
        <p:spPr bwMode="auto">
          <a:xfrm>
            <a:off x="5464884" y="5657125"/>
            <a:ext cx="885179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smtClean="0">
                <a:solidFill>
                  <a:schemeClr val="tx1"/>
                </a:solidFill>
              </a:rPr>
              <a:t>GBM</a:t>
            </a:r>
            <a:endParaRPr lang="de-DE" altLang="de-DE" sz="2400" dirty="0">
              <a:solidFill>
                <a:schemeClr val="tx1"/>
              </a:solidFill>
            </a:endParaRPr>
          </a:p>
        </p:txBody>
      </p:sp>
      <p:sp>
        <p:nvSpPr>
          <p:cNvPr id="12" name="Textfeld 3"/>
          <p:cNvSpPr txBox="1">
            <a:spLocks noChangeArrowheads="1"/>
          </p:cNvSpPr>
          <p:nvPr/>
        </p:nvSpPr>
        <p:spPr bwMode="auto">
          <a:xfrm>
            <a:off x="5464884" y="1207151"/>
            <a:ext cx="1212191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smtClean="0">
                <a:solidFill>
                  <a:schemeClr val="tx1"/>
                </a:solidFill>
              </a:rPr>
              <a:t>PCNSL</a:t>
            </a:r>
            <a:endParaRPr lang="de-DE" altLang="de-DE" sz="2400" dirty="0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84" r="50000" b="3288"/>
          <a:stretch/>
        </p:blipFill>
        <p:spPr bwMode="auto">
          <a:xfrm>
            <a:off x="2959707" y="1207573"/>
            <a:ext cx="2131791" cy="245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17" r="50000" b="3005"/>
          <a:stretch/>
        </p:blipFill>
        <p:spPr bwMode="auto">
          <a:xfrm>
            <a:off x="2959707" y="3750910"/>
            <a:ext cx="2131791" cy="243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464884" y="2752725"/>
            <a:ext cx="337075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smtClean="0">
                <a:latin typeface="+mn-lt"/>
              </a:rPr>
              <a:t>PCNSL: </a:t>
            </a:r>
            <a:r>
              <a:rPr lang="de-DE" sz="2400" dirty="0" err="1" smtClean="0">
                <a:latin typeface="+mn-lt"/>
              </a:rPr>
              <a:t>No</a:t>
            </a:r>
            <a:r>
              <a:rPr lang="de-DE" sz="2400" dirty="0" smtClean="0">
                <a:latin typeface="+mn-lt"/>
              </a:rPr>
              <a:t> </a:t>
            </a:r>
            <a:r>
              <a:rPr lang="de-DE" sz="2400" dirty="0" err="1" smtClean="0">
                <a:latin typeface="+mn-lt"/>
              </a:rPr>
              <a:t>microbleeds</a:t>
            </a:r>
            <a:r>
              <a:rPr lang="de-DE" sz="2400" dirty="0" smtClean="0">
                <a:latin typeface="+mn-lt"/>
              </a:rPr>
              <a:t>  </a:t>
            </a:r>
          </a:p>
          <a:p>
            <a:r>
              <a:rPr lang="de-DE" sz="2400" dirty="0" smtClean="0">
                <a:latin typeface="+mn-lt"/>
              </a:rPr>
              <a:t>GBM: </a:t>
            </a:r>
            <a:r>
              <a:rPr lang="de-DE" sz="2400" dirty="0" err="1" smtClean="0">
                <a:latin typeface="+mn-lt"/>
              </a:rPr>
              <a:t>microbleeds</a:t>
            </a:r>
            <a:r>
              <a:rPr lang="de-DE" sz="2400" dirty="0" smtClean="0">
                <a:latin typeface="+mn-lt"/>
              </a:rPr>
              <a:t> </a:t>
            </a:r>
            <a:endParaRPr lang="de-DE" sz="2400" dirty="0">
              <a:latin typeface="+mn-lt"/>
            </a:endParaRPr>
          </a:p>
        </p:txBody>
      </p:sp>
      <p:sp>
        <p:nvSpPr>
          <p:cNvPr id="11" name="Textfeld 1"/>
          <p:cNvSpPr txBox="1"/>
          <p:nvPr/>
        </p:nvSpPr>
        <p:spPr>
          <a:xfrm>
            <a:off x="341526" y="6325132"/>
            <a:ext cx="8582303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 err="1" smtClean="0">
                <a:latin typeface="+mn-lt"/>
              </a:rPr>
              <a:t>Kickingereder</a:t>
            </a:r>
            <a:r>
              <a:rPr lang="en-US" sz="1200" b="1" dirty="0" smtClean="0">
                <a:latin typeface="+mn-lt"/>
              </a:rPr>
              <a:t> P, et al. </a:t>
            </a:r>
            <a:r>
              <a:rPr lang="en-US" sz="1200" b="1" i="1" dirty="0" smtClean="0">
                <a:latin typeface="+mn-lt"/>
              </a:rPr>
              <a:t>AJNR Am J </a:t>
            </a:r>
            <a:r>
              <a:rPr lang="en-US" sz="1200" b="1" i="1" dirty="0" err="1" smtClean="0">
                <a:latin typeface="+mn-lt"/>
              </a:rPr>
              <a:t>Neuroradiol</a:t>
            </a:r>
            <a:r>
              <a:rPr lang="en-US" sz="1200" b="1" i="1" dirty="0" smtClean="0">
                <a:latin typeface="+mn-lt"/>
              </a:rPr>
              <a:t>. </a:t>
            </a:r>
            <a:r>
              <a:rPr lang="en-US" sz="1200" b="1" dirty="0" smtClean="0">
                <a:latin typeface="+mn-lt"/>
              </a:rPr>
              <a:t>2014;35(8):1503-1508.</a:t>
            </a:r>
            <a:endParaRPr lang="de-DE" sz="1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996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3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1">
  <a:themeElements>
    <a:clrScheme name="Presentation1 13">
      <a:dk1>
        <a:srgbClr val="000000"/>
      </a:dk1>
      <a:lt1>
        <a:srgbClr val="FFFFFF"/>
      </a:lt1>
      <a:dk2>
        <a:srgbClr val="0099FF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2560" tIns="45468" rIns="92560" bIns="45468" numCol="1" anchor="t" anchorCtr="0" compatLnSpc="1">
        <a:prstTxWarp prst="textNoShape">
          <a:avLst/>
        </a:prstTxWarp>
        <a:spAutoFit/>
      </a:bodyPr>
      <a:lstStyle>
        <a:defPPr marL="0" marR="0" indent="0" algn="l" defTabSz="9350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2560" tIns="45468" rIns="92560" bIns="45468" numCol="1" anchor="t" anchorCtr="0" compatLnSpc="1">
        <a:prstTxWarp prst="textNoShape">
          <a:avLst/>
        </a:prstTxWarp>
        <a:spAutoFit/>
      </a:bodyPr>
      <a:lstStyle>
        <a:defPPr marL="0" marR="0" indent="0" algn="l" defTabSz="93503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5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Presentation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1 13">
        <a:dk1>
          <a:srgbClr val="000000"/>
        </a:dk1>
        <a:lt1>
          <a:srgbClr val="FFFFFF"/>
        </a:lt1>
        <a:dk2>
          <a:srgbClr val="0099FF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P_sfarbmitRingeng</Template>
  <TotalTime>154</TotalTime>
  <Words>879</Words>
  <Application>Microsoft Office PowerPoint</Application>
  <PresentationFormat>On-screen Show (4:3)</PresentationFormat>
  <Paragraphs>158</Paragraphs>
  <Slides>26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Default Design</vt:lpstr>
      <vt:lpstr>Presentation1</vt:lpstr>
      <vt:lpstr>PowerPoint Presentation</vt:lpstr>
      <vt:lpstr>Advanced imaging techniques for…</vt:lpstr>
      <vt:lpstr>Advanced MRI for Differential Diagnosis: PCNSL vs GBM</vt:lpstr>
      <vt:lpstr>Diffusion Imaging: PCNSL vs GBM</vt:lpstr>
      <vt:lpstr>PowerPoint Presentation</vt:lpstr>
      <vt:lpstr>PowerPoint Presentation</vt:lpstr>
      <vt:lpstr>DCE-Perfusion: PCNSL vs GBM</vt:lpstr>
      <vt:lpstr>DSC-Perfusion: PCNSL vs GBM</vt:lpstr>
      <vt:lpstr>DSC-Perfusion: PCNSL vs GBM</vt:lpstr>
      <vt:lpstr>Advanced imaging techniques for…</vt:lpstr>
      <vt:lpstr>Pseudoprogression </vt:lpstr>
      <vt:lpstr> RANO-Criteria</vt:lpstr>
      <vt:lpstr>Differentiation with Diffusion and DSC Perfusion </vt:lpstr>
      <vt:lpstr>Challenge: Postprocessing</vt:lpstr>
      <vt:lpstr>Workflow: 1. Step</vt:lpstr>
      <vt:lpstr>PowerPoint Presentation</vt:lpstr>
      <vt:lpstr>PowerPoint Presentation</vt:lpstr>
      <vt:lpstr>Parametric Response Maps for  DSC-Perfusion</vt:lpstr>
      <vt:lpstr>Underestimation of CBV </vt:lpstr>
      <vt:lpstr>Underestimation of CBV </vt:lpstr>
      <vt:lpstr>Advanced imaging techniques for…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Universitätsklinikum Heidelberg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ADC-Diffusion-Maps and CBV-Perfusion-Maps in Patients with Newly Diagnosed Glioblastoma: Establishing Order in Heterogeneity</dc:title>
  <dc:creator>radbruchalexander</dc:creator>
  <cp:lastModifiedBy>Chelsey Goins</cp:lastModifiedBy>
  <cp:revision>95</cp:revision>
  <cp:lastPrinted>2004-12-09T09:00:31Z</cp:lastPrinted>
  <dcterms:created xsi:type="dcterms:W3CDTF">2011-05-28T16:38:50Z</dcterms:created>
  <dcterms:modified xsi:type="dcterms:W3CDTF">2014-11-03T16:20:11Z</dcterms:modified>
</cp:coreProperties>
</file>